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47"/>
  </p:notesMasterIdLst>
  <p:sldIdLst>
    <p:sldId id="256" r:id="rId2"/>
    <p:sldId id="257" r:id="rId3"/>
    <p:sldId id="286" r:id="rId4"/>
    <p:sldId id="260" r:id="rId5"/>
    <p:sldId id="302" r:id="rId6"/>
    <p:sldId id="278" r:id="rId7"/>
    <p:sldId id="279" r:id="rId8"/>
    <p:sldId id="261" r:id="rId9"/>
    <p:sldId id="280" r:id="rId10"/>
    <p:sldId id="281" r:id="rId11"/>
    <p:sldId id="262" r:id="rId12"/>
    <p:sldId id="263" r:id="rId13"/>
    <p:sldId id="282" r:id="rId14"/>
    <p:sldId id="264" r:id="rId15"/>
    <p:sldId id="283" r:id="rId16"/>
    <p:sldId id="265" r:id="rId17"/>
    <p:sldId id="266" r:id="rId18"/>
    <p:sldId id="267" r:id="rId19"/>
    <p:sldId id="268" r:id="rId20"/>
    <p:sldId id="287" r:id="rId21"/>
    <p:sldId id="269" r:id="rId22"/>
    <p:sldId id="301" r:id="rId23"/>
    <p:sldId id="270" r:id="rId24"/>
    <p:sldId id="271" r:id="rId25"/>
    <p:sldId id="272" r:id="rId26"/>
    <p:sldId id="273" r:id="rId27"/>
    <p:sldId id="274" r:id="rId28"/>
    <p:sldId id="275" r:id="rId29"/>
    <p:sldId id="276" r:id="rId30"/>
    <p:sldId id="288" r:id="rId31"/>
    <p:sldId id="289" r:id="rId32"/>
    <p:sldId id="290" r:id="rId33"/>
    <p:sldId id="285" r:id="rId34"/>
    <p:sldId id="291" r:id="rId35"/>
    <p:sldId id="292" r:id="rId36"/>
    <p:sldId id="293" r:id="rId37"/>
    <p:sldId id="294" r:id="rId38"/>
    <p:sldId id="295" r:id="rId39"/>
    <p:sldId id="284" r:id="rId40"/>
    <p:sldId id="258" r:id="rId41"/>
    <p:sldId id="259" r:id="rId42"/>
    <p:sldId id="297" r:id="rId43"/>
    <p:sldId id="296" r:id="rId44"/>
    <p:sldId id="299" r:id="rId45"/>
    <p:sldId id="300" r:id="rId46"/>
  </p:sldIdLst>
  <p:sldSz cx="12192000" cy="6858000"/>
  <p:notesSz cx="6858000" cy="9144000"/>
  <p:embeddedFontLst>
    <p:embeddedFont>
      <p:font typeface="Amatic SC" panose="020B0604020202020204" charset="-79"/>
      <p:regular r:id="rId48"/>
      <p:bold r:id="rId49"/>
    </p:embeddedFont>
    <p:embeddedFont>
      <p:font typeface="Calibri" panose="020F0502020204030204" pitchFamily="34" charset="0"/>
      <p:regular r:id="rId50"/>
      <p:bold r:id="rId51"/>
      <p:italic r:id="rId52"/>
      <p:boldItalic r:id="rId53"/>
    </p:embeddedFont>
    <p:embeddedFont>
      <p:font typeface="Open Sans" panose="020B0604020202020204" charset="0"/>
      <p:regular r:id="rId54"/>
      <p:bold r:id="rId55"/>
      <p:italic r:id="rId56"/>
      <p:boldItalic r:id="rId57"/>
    </p:embeddedFont>
    <p:embeddedFont>
      <p:font typeface="Roboto Mono" panose="020B0604020202020204" charset="0"/>
      <p:regular r:id="rId58"/>
      <p:bold r:id="rId59"/>
      <p:italic r:id="rId60"/>
      <p:boldItalic r:id="rId6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96" y="7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font" Target="fonts/font3.fntdata"/><Relationship Id="rId55" Type="http://schemas.openxmlformats.org/officeDocument/2006/relationships/font" Target="fonts/font8.fntdata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6.fntdata"/><Relationship Id="rId58" Type="http://schemas.openxmlformats.org/officeDocument/2006/relationships/font" Target="fonts/font11.fntdata"/><Relationship Id="rId5" Type="http://schemas.openxmlformats.org/officeDocument/2006/relationships/slide" Target="slides/slide4.xml"/><Relationship Id="rId61" Type="http://schemas.openxmlformats.org/officeDocument/2006/relationships/font" Target="fonts/font14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1.fntdata"/><Relationship Id="rId56" Type="http://schemas.openxmlformats.org/officeDocument/2006/relationships/font" Target="fonts/font9.fntdata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4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2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7.fntdata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2.fntdata"/><Relationship Id="rId57" Type="http://schemas.openxmlformats.org/officeDocument/2006/relationships/font" Target="fonts/font10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5.fntdata"/><Relationship Id="rId60" Type="http://schemas.openxmlformats.org/officeDocument/2006/relationships/font" Target="fonts/font13.fntdata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485bd0b8b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2485bd0b8b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lt1"/>
                </a:solidFill>
              </a:rPr>
              <a:t>Version: 2019/05/13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616eefd016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616eefd016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616eefd016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616eefd016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616eefd0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616eefd0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616eefd016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616eefd016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616eefd016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616eefd016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616eefd016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616eefd016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616eefd016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616eefd016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616eefd016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616eefd016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79108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616eefd016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616eefd016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61892b5b00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61892b5b00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97196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2e52b352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2e52b352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616eefd016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616eefd016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616eefd016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616eefd016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616eefd016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616eefd016_0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616eefd016_2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616eefd016_2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616eefd016_2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616eefd016_2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616eefd016_2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616eefd016_2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61da3af05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61da3af05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61892b5b00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61892b5b00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61892b5b00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61892b5b00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61892b5b00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61892b5b00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61892b5b00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61892b5b00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61892b5b00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61892b5b00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61892b5b00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61892b5b00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61892b5b00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61892b5b00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61892b5b00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61892b5b00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61892b5b00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61892b5b00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61892b5b00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61892b5b00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61c9cc0ada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61c9cc0ada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686391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485bd0b8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2485bd0b8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8799061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616eefd016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616eefd016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136556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61892b5b00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61892b5b00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13960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616eefd016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616eefd016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02738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61892b5b0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61892b5b0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61892b5b0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61892b5b0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74545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61892b5b0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61892b5b0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83424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61892b5b00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61892b5b00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32050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616eefd016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616eefd016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45662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616eefd016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616eefd016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4427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616eefd016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616eefd016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616eefd016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616eefd016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7148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vodni snimek napravo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6347417" y="4485737"/>
            <a:ext cx="4964529" cy="460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000" i="0" u="none" strike="noStrike" cap="none">
                <a:solidFill>
                  <a:schemeClr val="lt1"/>
                </a:solidFill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lvl="2" indent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3pPr>
            <a:lvl4pPr lvl="3" indent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4pPr>
            <a:lvl5pPr lvl="4" indent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5pPr>
            <a:lvl6pPr lvl="5" indent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6pPr>
            <a:lvl7pPr lvl="6" indent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7pPr>
            <a:lvl8pPr lvl="7" indent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8pPr>
            <a:lvl9pPr lvl="8" indent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1207450" y="1947153"/>
            <a:ext cx="10104600" cy="26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 i="0" u="none" strike="noStrike" cap="none">
                <a:solidFill>
                  <a:schemeClr val="lt1"/>
                </a:solidFill>
              </a:defRPr>
            </a:lvl1pPr>
            <a:lvl2pPr marL="457200" marR="0" lvl="1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000" i="0" u="none" strike="noStrike" cap="none">
                <a:solidFill>
                  <a:schemeClr val="lt1"/>
                </a:solidFill>
              </a:defRPr>
            </a:lvl2pPr>
            <a:lvl3pPr marL="914400" marR="0" lvl="2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800" i="0" u="none" strike="noStrike" cap="none">
                <a:solidFill>
                  <a:schemeClr val="lt1"/>
                </a:solidFill>
              </a:defRPr>
            </a:lvl3pPr>
            <a:lvl4pPr marL="1371600" marR="0" lvl="3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600" i="0" u="none" strike="noStrike" cap="none">
                <a:solidFill>
                  <a:schemeClr val="lt1"/>
                </a:solidFill>
              </a:defRPr>
            </a:lvl4pPr>
            <a:lvl5pPr marL="1828800" marR="0" lvl="4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600" i="0" u="none" strike="noStrike" cap="none">
                <a:solidFill>
                  <a:schemeClr val="lt1"/>
                </a:solidFill>
              </a:defRPr>
            </a:lvl5pPr>
            <a:lvl6pPr marL="2286000" marR="0" lvl="5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600" i="0" u="none" strike="noStrike" cap="none">
                <a:solidFill>
                  <a:schemeClr val="lt1"/>
                </a:solidFill>
              </a:defRPr>
            </a:lvl6pPr>
            <a:lvl7pPr marL="2743200" marR="0" lvl="6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600" i="0" u="none" strike="noStrike" cap="none">
                <a:solidFill>
                  <a:schemeClr val="lt1"/>
                </a:solidFill>
              </a:defRPr>
            </a:lvl7pPr>
            <a:lvl8pPr marL="3200400" marR="0" lvl="7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600" i="0" u="none" strike="noStrike" cap="none">
                <a:solidFill>
                  <a:schemeClr val="lt1"/>
                </a:solidFill>
              </a:defRPr>
            </a:lvl8pPr>
            <a:lvl9pPr marL="3657600" marR="0" lvl="8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600" i="0" u="none" strike="noStrike" cap="none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azdny" type="blank">
  <p:cSld name="BLANK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1"/>
          <p:cNvSpPr txBox="1">
            <a:spLocks noGrp="1"/>
          </p:cNvSpPr>
          <p:nvPr>
            <p:ph type="sldNum" idx="12"/>
          </p:nvPr>
        </p:nvSpPr>
        <p:spPr>
          <a:xfrm>
            <a:off x="8356059" y="6292850"/>
            <a:ext cx="283581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brazek">
  <p:cSld name="Obrázek s titulkem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2"/>
          <p:cNvSpPr>
            <a:spLocks noGrp="1"/>
          </p:cNvSpPr>
          <p:nvPr>
            <p:ph type="pic" idx="2"/>
          </p:nvPr>
        </p:nvSpPr>
        <p:spPr>
          <a:xfrm>
            <a:off x="1079770" y="1361872"/>
            <a:ext cx="10029217" cy="4416358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3200" i="0" u="none" strike="noStrike" cap="none">
                <a:solidFill>
                  <a:schemeClr val="dk1"/>
                </a:solidFill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5" name="Google Shape;45;p12"/>
          <p:cNvSpPr txBox="1">
            <a:spLocks noGrp="1"/>
          </p:cNvSpPr>
          <p:nvPr>
            <p:ph type="sldNum" idx="12"/>
          </p:nvPr>
        </p:nvSpPr>
        <p:spPr>
          <a:xfrm>
            <a:off x="8356059" y="6292850"/>
            <a:ext cx="283581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brazek s titulkem">
  <p:cSld name="2_Obrázek s titulkem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3"/>
          <p:cNvSpPr>
            <a:spLocks noGrp="1"/>
          </p:cNvSpPr>
          <p:nvPr>
            <p:ph type="pic" idx="2"/>
          </p:nvPr>
        </p:nvSpPr>
        <p:spPr>
          <a:xfrm>
            <a:off x="1079770" y="1361872"/>
            <a:ext cx="10029217" cy="4416358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3200" i="0" u="none" strike="noStrike" cap="none">
                <a:solidFill>
                  <a:schemeClr val="dk1"/>
                </a:solidFill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" name="Google Shape;48;p13"/>
          <p:cNvSpPr txBox="1">
            <a:spLocks noGrp="1"/>
          </p:cNvSpPr>
          <p:nvPr>
            <p:ph type="sldNum" idx="12"/>
          </p:nvPr>
        </p:nvSpPr>
        <p:spPr>
          <a:xfrm>
            <a:off x="8356059" y="6292850"/>
            <a:ext cx="283581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9" name="Google Shape;49;p13"/>
          <p:cNvSpPr txBox="1">
            <a:spLocks noGrp="1"/>
          </p:cNvSpPr>
          <p:nvPr>
            <p:ph type="title"/>
          </p:nvPr>
        </p:nvSpPr>
        <p:spPr>
          <a:xfrm>
            <a:off x="964660" y="528469"/>
            <a:ext cx="8325255" cy="8216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B3990"/>
              </a:buClr>
              <a:buSzPts val="1400"/>
              <a:buNone/>
              <a:defRPr sz="3200" i="0" u="none" strike="noStrike" cap="none">
                <a:solidFill>
                  <a:srgbClr val="2B3990"/>
                </a:solidFill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vodni snimek jednoduchy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1079770" y="1709738"/>
            <a:ext cx="10029300" cy="28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6000" i="0" u="none" strike="noStrike" cap="none">
                <a:solidFill>
                  <a:schemeClr val="lt1"/>
                </a:solidFill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lvl="2" indent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3pPr>
            <a:lvl4pPr lvl="3" indent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4pPr>
            <a:lvl5pPr lvl="4" indent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5pPr>
            <a:lvl6pPr lvl="5" indent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6pPr>
            <a:lvl7pPr lvl="6" indent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7pPr>
            <a:lvl8pPr lvl="7" indent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8pPr>
            <a:lvl9pPr lvl="8" indent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1140800" y="4540874"/>
            <a:ext cx="9144000" cy="118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400" i="0" u="none" strike="noStrike" cap="none">
                <a:solidFill>
                  <a:schemeClr val="lt1"/>
                </a:solidFill>
              </a:defRPr>
            </a:lvl1pPr>
            <a:lvl2pPr marL="457200" marR="0" lvl="1" indent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000" i="0" u="none" strike="noStrike" cap="none">
                <a:solidFill>
                  <a:schemeClr val="lt1"/>
                </a:solidFill>
              </a:defRPr>
            </a:lvl2pPr>
            <a:lvl3pPr marL="914400" marR="0" lvl="2" indent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800" i="0" u="none" strike="noStrike" cap="none">
                <a:solidFill>
                  <a:schemeClr val="lt1"/>
                </a:solidFill>
              </a:defRPr>
            </a:lvl3pPr>
            <a:lvl4pPr marL="1371600" marR="0" lvl="3" indent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600" i="0" u="none" strike="noStrike" cap="none">
                <a:solidFill>
                  <a:schemeClr val="lt1"/>
                </a:solidFill>
              </a:defRPr>
            </a:lvl4pPr>
            <a:lvl5pPr marL="1828800" marR="0" lvl="4" indent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600" i="0" u="none" strike="noStrike" cap="none">
                <a:solidFill>
                  <a:schemeClr val="lt1"/>
                </a:solidFill>
              </a:defRPr>
            </a:lvl5pPr>
            <a:lvl6pPr marL="2286000" marR="0" lvl="5" indent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600" i="0" u="none" strike="noStrike" cap="none">
                <a:solidFill>
                  <a:schemeClr val="lt1"/>
                </a:solidFill>
              </a:defRPr>
            </a:lvl6pPr>
            <a:lvl7pPr marL="2743200" marR="0" lvl="6" indent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600" i="0" u="none" strike="noStrike" cap="none">
                <a:solidFill>
                  <a:schemeClr val="lt1"/>
                </a:solidFill>
              </a:defRPr>
            </a:lvl7pPr>
            <a:lvl8pPr marL="3200400" marR="0" lvl="7" indent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600" i="0" u="none" strike="noStrike" cap="none">
                <a:solidFill>
                  <a:schemeClr val="lt1"/>
                </a:solidFill>
              </a:defRPr>
            </a:lvl8pPr>
            <a:lvl9pPr marL="3657600" marR="0" lvl="8" indent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600" i="0" u="none" strike="noStrike" cap="none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vodni snimek nalevo">
  <p:cSld name="TITLE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1079770" y="1252538"/>
            <a:ext cx="10029300" cy="28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 i="0" u="none" strike="noStrike" cap="none">
                <a:solidFill>
                  <a:schemeClr val="lt1"/>
                </a:solidFill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lvl="2" indent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3pPr>
            <a:lvl4pPr lvl="3" indent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4pPr>
            <a:lvl5pPr lvl="4" indent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5pPr>
            <a:lvl6pPr lvl="5" indent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6pPr>
            <a:lvl7pPr lvl="6" indent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7pPr>
            <a:lvl8pPr lvl="7" indent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8pPr>
            <a:lvl9pPr lvl="8" indent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subTitle" idx="1"/>
          </p:nvPr>
        </p:nvSpPr>
        <p:spPr>
          <a:xfrm>
            <a:off x="1140800" y="4083674"/>
            <a:ext cx="9144000" cy="118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400" i="0" u="none" strike="noStrike" cap="none">
                <a:solidFill>
                  <a:schemeClr val="lt1"/>
                </a:solidFill>
              </a:defRPr>
            </a:lvl1pPr>
            <a:lvl2pPr marL="457200" marR="0" lvl="1" indent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000" i="0" u="none" strike="noStrike" cap="none">
                <a:solidFill>
                  <a:schemeClr val="lt1"/>
                </a:solidFill>
              </a:defRPr>
            </a:lvl2pPr>
            <a:lvl3pPr marL="914400" marR="0" lvl="2" indent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800" i="0" u="none" strike="noStrike" cap="none">
                <a:solidFill>
                  <a:schemeClr val="lt1"/>
                </a:solidFill>
              </a:defRPr>
            </a:lvl3pPr>
            <a:lvl4pPr marL="1371600" marR="0" lvl="3" indent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600" i="0" u="none" strike="noStrike" cap="none">
                <a:solidFill>
                  <a:schemeClr val="lt1"/>
                </a:solidFill>
              </a:defRPr>
            </a:lvl4pPr>
            <a:lvl5pPr marL="1828800" marR="0" lvl="4" indent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600" i="0" u="none" strike="noStrike" cap="none">
                <a:solidFill>
                  <a:schemeClr val="lt1"/>
                </a:solidFill>
              </a:defRPr>
            </a:lvl5pPr>
            <a:lvl6pPr marL="2286000" marR="0" lvl="5" indent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600" i="0" u="none" strike="noStrike" cap="none">
                <a:solidFill>
                  <a:schemeClr val="lt1"/>
                </a:solidFill>
              </a:defRPr>
            </a:lvl6pPr>
            <a:lvl7pPr marL="2743200" marR="0" lvl="6" indent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600" i="0" u="none" strike="noStrike" cap="none">
                <a:solidFill>
                  <a:schemeClr val="lt1"/>
                </a:solidFill>
              </a:defRPr>
            </a:lvl7pPr>
            <a:lvl8pPr marL="3200400" marR="0" lvl="7" indent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600" i="0" u="none" strike="noStrike" cap="none">
                <a:solidFill>
                  <a:schemeClr val="lt1"/>
                </a:solidFill>
              </a:defRPr>
            </a:lvl8pPr>
            <a:lvl9pPr marL="3657600" marR="0" lvl="8" indent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600" i="0" u="none" strike="noStrike" cap="none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dpis a obsah" type="obj">
  <p:cSld name="OBJEC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body" idx="1"/>
          </p:nvPr>
        </p:nvSpPr>
        <p:spPr>
          <a:xfrm>
            <a:off x="964660" y="1378151"/>
            <a:ext cx="10134600" cy="4409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 i="0" u="none" strike="noStrike" cap="none">
                <a:solidFill>
                  <a:schemeClr val="dk1"/>
                </a:solidFill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 i="0" u="none" strike="noStrike" cap="none">
                <a:solidFill>
                  <a:schemeClr val="dk1"/>
                </a:solidFill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 i="0" u="none" strike="noStrike" cap="none">
                <a:solidFill>
                  <a:schemeClr val="dk1"/>
                </a:solidFill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sldNum" idx="12"/>
          </p:nvPr>
        </p:nvSpPr>
        <p:spPr>
          <a:xfrm>
            <a:off x="8356059" y="6292850"/>
            <a:ext cx="283581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964660" y="528469"/>
            <a:ext cx="8325300" cy="8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B3990"/>
              </a:buClr>
              <a:buSzPts val="1400"/>
              <a:buNone/>
              <a:defRPr sz="3200" i="0" u="none" strike="noStrike" cap="none">
                <a:solidFill>
                  <a:srgbClr val="2B3990"/>
                </a:solidFill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dpis a obsah s puntiky">
  <p:cSld name="1_Nadpis a obsah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body" idx="1"/>
          </p:nvPr>
        </p:nvSpPr>
        <p:spPr>
          <a:xfrm>
            <a:off x="964660" y="1378151"/>
            <a:ext cx="10134600" cy="4409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 i="0" u="none" strike="noStrike" cap="none">
                <a:solidFill>
                  <a:schemeClr val="dk1"/>
                </a:solidFill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 i="0" u="none" strike="noStrike" cap="none">
                <a:solidFill>
                  <a:schemeClr val="dk1"/>
                </a:solidFill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 i="0" u="none" strike="noStrike" cap="none">
                <a:solidFill>
                  <a:schemeClr val="dk1"/>
                </a:solidFill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5" name="Google Shape;25;p6"/>
          <p:cNvSpPr txBox="1">
            <a:spLocks noGrp="1"/>
          </p:cNvSpPr>
          <p:nvPr>
            <p:ph type="sldNum" idx="12"/>
          </p:nvPr>
        </p:nvSpPr>
        <p:spPr>
          <a:xfrm>
            <a:off x="8356059" y="6292850"/>
            <a:ext cx="283581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964660" y="528469"/>
            <a:ext cx="8325255" cy="8216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B3990"/>
              </a:buClr>
              <a:buSzPts val="1400"/>
              <a:buNone/>
              <a:defRPr sz="3200" i="0" u="none" strike="noStrike" cap="none">
                <a:solidFill>
                  <a:srgbClr val="2B3990"/>
                </a:solidFill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Zahlavi casti na stred">
  <p:cSld name="Úvodní snímek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>
            <a:spLocks noGrp="1"/>
          </p:cNvSpPr>
          <p:nvPr>
            <p:ph type="ctrTitle"/>
          </p:nvPr>
        </p:nvSpPr>
        <p:spPr>
          <a:xfrm>
            <a:off x="1070043" y="1686568"/>
            <a:ext cx="10048672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B3990"/>
              </a:buClr>
              <a:buSzPts val="1400"/>
              <a:buNone/>
              <a:defRPr sz="6000" i="0" u="none" strike="noStrike" cap="none">
                <a:solidFill>
                  <a:srgbClr val="2B3990"/>
                </a:solidFill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9" name="Google Shape;29;p7"/>
          <p:cNvSpPr txBox="1">
            <a:spLocks noGrp="1"/>
          </p:cNvSpPr>
          <p:nvPr>
            <p:ph type="subTitle" idx="1"/>
          </p:nvPr>
        </p:nvSpPr>
        <p:spPr>
          <a:xfrm>
            <a:off x="1524000" y="4074168"/>
            <a:ext cx="9144000" cy="1485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400" i="0" u="none" strike="noStrike" cap="none">
                <a:solidFill>
                  <a:schemeClr val="dk1"/>
                </a:solidFill>
              </a:defRPr>
            </a:lvl1pPr>
            <a:lvl2pPr marL="457200" marR="0" lvl="1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914400" marR="0" lvl="2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371600" marR="0" lvl="3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1828800" marR="0" lvl="4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286000" marR="0" lvl="5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sldNum" idx="12"/>
          </p:nvPr>
        </p:nvSpPr>
        <p:spPr>
          <a:xfrm>
            <a:off x="8356059" y="6292850"/>
            <a:ext cx="283581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Zahlavi casti nalevo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8"/>
          <p:cNvSpPr txBox="1">
            <a:spLocks noGrp="1"/>
          </p:cNvSpPr>
          <p:nvPr>
            <p:ph type="title"/>
          </p:nvPr>
        </p:nvSpPr>
        <p:spPr>
          <a:xfrm>
            <a:off x="1079770" y="1709738"/>
            <a:ext cx="10029217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B3990"/>
              </a:buClr>
              <a:buSzPts val="1400"/>
              <a:buNone/>
              <a:defRPr sz="6000" i="0" u="none" strike="noStrike" cap="none">
                <a:solidFill>
                  <a:srgbClr val="2B3990"/>
                </a:solidFill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3" name="Google Shape;33;p8"/>
          <p:cNvSpPr txBox="1">
            <a:spLocks noGrp="1"/>
          </p:cNvSpPr>
          <p:nvPr>
            <p:ph type="sldNum" idx="12"/>
          </p:nvPr>
        </p:nvSpPr>
        <p:spPr>
          <a:xfrm>
            <a:off x="8356059" y="6292850"/>
            <a:ext cx="283581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ubTitle" idx="1"/>
          </p:nvPr>
        </p:nvSpPr>
        <p:spPr>
          <a:xfrm>
            <a:off x="1140800" y="4540874"/>
            <a:ext cx="9144000" cy="118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400" i="0" u="none" strike="noStrike" cap="none">
                <a:solidFill>
                  <a:schemeClr val="dk1"/>
                </a:solidFill>
              </a:defRPr>
            </a:lvl1pPr>
            <a:lvl2pPr marL="457200" marR="0" lvl="1" indent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000" i="0" u="none" strike="noStrike" cap="none">
                <a:solidFill>
                  <a:schemeClr val="dk1"/>
                </a:solidFill>
              </a:defRPr>
            </a:lvl2pPr>
            <a:lvl3pPr marL="914400" marR="0" lvl="2" indent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800" i="0" u="none" strike="noStrike" cap="none">
                <a:solidFill>
                  <a:schemeClr val="dk1"/>
                </a:solidFill>
              </a:defRPr>
            </a:lvl3pPr>
            <a:lvl4pPr marL="1371600" marR="0" lvl="3" indent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600" i="0" u="none" strike="noStrike" cap="none">
                <a:solidFill>
                  <a:schemeClr val="dk1"/>
                </a:solidFill>
              </a:defRPr>
            </a:lvl4pPr>
            <a:lvl5pPr marL="1828800" marR="0" lvl="4" indent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600" i="0" u="none" strike="noStrike" cap="none">
                <a:solidFill>
                  <a:schemeClr val="dk1"/>
                </a:solidFill>
              </a:defRPr>
            </a:lvl5pPr>
            <a:lvl6pPr marL="2286000" marR="0" lvl="5" indent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600" i="0" u="none" strike="noStrike" cap="none">
                <a:solidFill>
                  <a:schemeClr val="dk1"/>
                </a:solidFill>
              </a:defRPr>
            </a:lvl6pPr>
            <a:lvl7pPr marL="2743200" marR="0" lvl="6" indent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600" i="0" u="none" strike="noStrike" cap="none">
                <a:solidFill>
                  <a:schemeClr val="dk1"/>
                </a:solidFill>
              </a:defRPr>
            </a:lvl7pPr>
            <a:lvl8pPr marL="3200400" marR="0" lvl="7" indent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600" i="0" u="none" strike="noStrike" cap="none">
                <a:solidFill>
                  <a:schemeClr val="dk1"/>
                </a:solidFill>
              </a:defRPr>
            </a:lvl8pPr>
            <a:lvl9pPr marL="3657600" marR="0" lvl="8" indent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600" i="0" u="none" strike="noStrike" cap="none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slo na bilem">
  <p:cSld name="1_Záhlaví části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 txBox="1">
            <a:spLocks noGrp="1"/>
          </p:cNvSpPr>
          <p:nvPr>
            <p:ph type="title"/>
          </p:nvPr>
        </p:nvSpPr>
        <p:spPr>
          <a:xfrm>
            <a:off x="1079770" y="1371600"/>
            <a:ext cx="10029217" cy="4391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B3990"/>
              </a:buClr>
              <a:buSzPts val="1400"/>
              <a:buFont typeface="Amatic SC"/>
              <a:buNone/>
              <a:defRPr sz="7200" b="0" i="0" u="none" strike="noStrike" cap="none">
                <a:solidFill>
                  <a:srgbClr val="2B3990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sldNum" idx="12"/>
          </p:nvPr>
        </p:nvSpPr>
        <p:spPr>
          <a:xfrm>
            <a:off x="8356059" y="6292850"/>
            <a:ext cx="283581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slo na modrem">
  <p:cSld name="2_Záhlaví části">
    <p:bg>
      <p:bgPr>
        <a:solidFill>
          <a:srgbClr val="2D2E82"/>
        </a:solid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0"/>
          <p:cNvSpPr txBox="1">
            <a:spLocks noGrp="1"/>
          </p:cNvSpPr>
          <p:nvPr>
            <p:ph type="title"/>
          </p:nvPr>
        </p:nvSpPr>
        <p:spPr>
          <a:xfrm>
            <a:off x="1079770" y="1371600"/>
            <a:ext cx="10029217" cy="4391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matic SC"/>
              <a:buNone/>
              <a:defRPr sz="7200" b="0" i="0" u="none" strike="noStrike" cap="none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0" name="Google Shape;40;p10"/>
          <p:cNvSpPr txBox="1">
            <a:spLocks noGrp="1"/>
          </p:cNvSpPr>
          <p:nvPr>
            <p:ph type="sldNum" idx="12"/>
          </p:nvPr>
        </p:nvSpPr>
        <p:spPr>
          <a:xfrm>
            <a:off x="8356059" y="6292850"/>
            <a:ext cx="283581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4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sldNum" idx="12"/>
          </p:nvPr>
        </p:nvSpPr>
        <p:spPr>
          <a:xfrm>
            <a:off x="8356059" y="6292850"/>
            <a:ext cx="283581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64660" y="1378151"/>
            <a:ext cx="10134600" cy="44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 i="0" u="none" strike="noStrike" cap="none">
                <a:solidFill>
                  <a:schemeClr val="dk1"/>
                </a:solidFill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 i="0" u="none" strike="noStrike" cap="none">
                <a:solidFill>
                  <a:schemeClr val="dk1"/>
                </a:solidFill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 i="0" u="none" strike="noStrike" cap="none">
                <a:solidFill>
                  <a:schemeClr val="dk1"/>
                </a:solidFill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title"/>
          </p:nvPr>
        </p:nvSpPr>
        <p:spPr>
          <a:xfrm>
            <a:off x="964660" y="528469"/>
            <a:ext cx="8325300" cy="8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B3990"/>
              </a:buClr>
              <a:buSzPts val="1400"/>
              <a:buNone/>
              <a:defRPr sz="3200" i="0" u="none" strike="noStrike" cap="none">
                <a:solidFill>
                  <a:srgbClr val="2B3990"/>
                </a:solidFill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nc-sa/4.0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flexbox.io/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css-tricks.com/snippets/css/a-guide-to-flexbox/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flexboxfroggy.com/#cs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lexboxdefense.com/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flexboxzombies.com/p/flexbox-zombies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4"/>
          <p:cNvSpPr txBox="1">
            <a:spLocks noGrp="1"/>
          </p:cNvSpPr>
          <p:nvPr>
            <p:ph type="title"/>
          </p:nvPr>
        </p:nvSpPr>
        <p:spPr>
          <a:xfrm>
            <a:off x="1079770" y="1252538"/>
            <a:ext cx="10029300" cy="285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FLEXBOX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 dirty="0"/>
          </a:p>
        </p:txBody>
      </p:sp>
      <p:sp>
        <p:nvSpPr>
          <p:cNvPr id="55" name="Google Shape;55;p14"/>
          <p:cNvSpPr txBox="1">
            <a:spLocks noGrp="1"/>
          </p:cNvSpPr>
          <p:nvPr>
            <p:ph type="subTitle" idx="1"/>
          </p:nvPr>
        </p:nvSpPr>
        <p:spPr>
          <a:xfrm>
            <a:off x="1140800" y="4083674"/>
            <a:ext cx="9144000" cy="118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/>
              <a:t>Luděk Roleček</a:t>
            </a:r>
            <a:r>
              <a:rPr lang="cs-CZ" dirty="0"/>
              <a:t> - </a:t>
            </a:r>
            <a:r>
              <a:rPr lang="en-US" dirty="0"/>
              <a:t>Brno, 24. 9. 2019</a:t>
            </a:r>
            <a:endParaRPr lang="cs-CZ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cs-CZ" dirty="0"/>
              <a:t>Petr Sedláček - Praha, 1. 4. 2020</a:t>
            </a: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1A9FB15-AF56-41C8-832E-974DD8754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>
                <a:solidFill>
                  <a:schemeClr val="tx1"/>
                </a:solidFill>
                <a:latin typeface="+mj-lt"/>
              </a:rPr>
              <a:t>1. Rozlišujeme flex kontejner a flex položky</a:t>
            </a:r>
          </a:p>
        </p:txBody>
      </p:sp>
    </p:spTree>
    <p:extLst>
      <p:ext uri="{BB962C8B-B14F-4D97-AF65-F5344CB8AC3E}">
        <p14:creationId xmlns:p14="http://schemas.microsoft.com/office/powerpoint/2010/main" val="9724113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0"/>
          <p:cNvSpPr txBox="1">
            <a:spLocks noGrp="1"/>
          </p:cNvSpPr>
          <p:nvPr>
            <p:ph type="title"/>
          </p:nvPr>
        </p:nvSpPr>
        <p:spPr>
          <a:xfrm>
            <a:off x="964660" y="528469"/>
            <a:ext cx="8325300" cy="82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Flexbox</a:t>
            </a:r>
            <a:endParaRPr/>
          </a:p>
        </p:txBody>
      </p:sp>
      <p:sp>
        <p:nvSpPr>
          <p:cNvPr id="92" name="Google Shape;92;p20"/>
          <p:cNvSpPr txBox="1"/>
          <p:nvPr/>
        </p:nvSpPr>
        <p:spPr>
          <a:xfrm>
            <a:off x="1012000" y="1531313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177800" lvl="0" indent="-38100" algn="l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rgbClr val="EB008B"/>
                </a:solidFill>
                <a:latin typeface="Roboto Mono"/>
                <a:ea typeface="Roboto Mono"/>
                <a:cs typeface="Roboto Mono"/>
                <a:sym typeface="Roboto Mono"/>
              </a:rPr>
              <a:t>&lt;div </a:t>
            </a:r>
            <a:r>
              <a:rPr lang="en-US" sz="3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-US" sz="3500">
                <a:solidFill>
                  <a:srgbClr val="EB008B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-US" sz="3500">
                <a:solidFill>
                  <a:srgbClr val="008D36"/>
                </a:solidFill>
                <a:latin typeface="Roboto Mono"/>
                <a:ea typeface="Roboto Mono"/>
                <a:cs typeface="Roboto Mono"/>
                <a:sym typeface="Roboto Mono"/>
              </a:rPr>
              <a:t>”kontejner”</a:t>
            </a:r>
            <a:r>
              <a:rPr lang="en-US" sz="3500">
                <a:solidFill>
                  <a:srgbClr val="EB008B"/>
                </a:solidFill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sz="3500">
              <a:solidFill>
                <a:srgbClr val="EB008B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635000" lvl="0" indent="-38100" algn="l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&lt;div&gt;</a:t>
            </a:r>
            <a:r>
              <a:rPr lang="en-US" sz="3500">
                <a:solidFill>
                  <a:schemeClr val="dk1"/>
                </a:solidFill>
                <a:highlight>
                  <a:schemeClr val="lt1"/>
                </a:highlight>
              </a:rPr>
              <a:t>Potomek 1</a:t>
            </a:r>
            <a:r>
              <a:rPr lang="en-US" sz="35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&lt;/div&gt;</a:t>
            </a:r>
            <a:endParaRPr sz="3500">
              <a:solidFill>
                <a:schemeClr val="accen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635000" lvl="0" indent="-38100" algn="l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5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&lt;div&gt;</a:t>
            </a:r>
            <a:r>
              <a:rPr lang="en-US" sz="3500">
                <a:solidFill>
                  <a:schemeClr val="dk1"/>
                </a:solidFill>
                <a:highlight>
                  <a:schemeClr val="lt1"/>
                </a:highlight>
              </a:rPr>
              <a:t>Potomek 2</a:t>
            </a:r>
            <a:r>
              <a:rPr lang="en-US" sz="35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&lt;/div&gt;</a:t>
            </a:r>
            <a:endParaRPr sz="3500">
              <a:solidFill>
                <a:schemeClr val="accen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177800" lvl="0" indent="-38100" algn="l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rgbClr val="EB008B"/>
                </a:solidFill>
                <a:latin typeface="Roboto Mono"/>
                <a:ea typeface="Roboto Mono"/>
                <a:cs typeface="Roboto Mono"/>
                <a:sym typeface="Roboto Mono"/>
              </a:rPr>
              <a:t>&lt;/div&gt;</a:t>
            </a:r>
            <a:endParaRPr sz="4800">
              <a:solidFill>
                <a:srgbClr val="EB008B"/>
              </a:solidFill>
            </a:endParaRPr>
          </a:p>
        </p:txBody>
      </p:sp>
      <p:cxnSp>
        <p:nvCxnSpPr>
          <p:cNvPr id="93" name="Google Shape;93;p20"/>
          <p:cNvCxnSpPr/>
          <p:nvPr/>
        </p:nvCxnSpPr>
        <p:spPr>
          <a:xfrm>
            <a:off x="627000" y="1669250"/>
            <a:ext cx="0" cy="3421500"/>
          </a:xfrm>
          <a:prstGeom prst="straightConnector1">
            <a:avLst/>
          </a:prstGeom>
          <a:noFill/>
          <a:ln w="19050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4" name="Google Shape;94;p20"/>
          <p:cNvSpPr txBox="1"/>
          <p:nvPr/>
        </p:nvSpPr>
        <p:spPr>
          <a:xfrm rot="-5400000">
            <a:off x="34350" y="1808663"/>
            <a:ext cx="904500" cy="50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CCCCCC"/>
                </a:solidFill>
              </a:rPr>
              <a:t>HTML</a:t>
            </a:r>
            <a:endParaRPr sz="1800">
              <a:solidFill>
                <a:srgbClr val="CCCCCC"/>
              </a:solidFill>
            </a:endParaRPr>
          </a:p>
        </p:txBody>
      </p:sp>
      <p:sp>
        <p:nvSpPr>
          <p:cNvPr id="95" name="Google Shape;95;p20"/>
          <p:cNvSpPr txBox="1">
            <a:spLocks noGrp="1"/>
          </p:cNvSpPr>
          <p:nvPr>
            <p:ph type="body" idx="1"/>
          </p:nvPr>
        </p:nvSpPr>
        <p:spPr>
          <a:xfrm>
            <a:off x="964650" y="5172450"/>
            <a:ext cx="10638900" cy="146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lvl="0" indent="-5080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Flexbox se aplikuje na rodičovský prvek (</a:t>
            </a:r>
            <a:r>
              <a:rPr lang="en-US">
                <a:solidFill>
                  <a:schemeClr val="accent1"/>
                </a:solidFill>
              </a:rPr>
              <a:t>flex container</a:t>
            </a:r>
            <a:r>
              <a:rPr lang="en-US"/>
              <a:t>).</a:t>
            </a:r>
            <a:endParaRPr/>
          </a:p>
          <a:p>
            <a:pPr marL="228600" lvl="0" indent="-5080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Všechny prvky uvnitř se stávají položkami flexboxu (</a:t>
            </a:r>
            <a:r>
              <a:rPr lang="en-US">
                <a:solidFill>
                  <a:schemeClr val="accent1"/>
                </a:solidFill>
              </a:rPr>
              <a:t>flex items</a:t>
            </a:r>
            <a:r>
              <a:rPr lang="en-US"/>
              <a:t>).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>
            <a:spLocks noGrp="1"/>
          </p:cNvSpPr>
          <p:nvPr>
            <p:ph type="title"/>
          </p:nvPr>
        </p:nvSpPr>
        <p:spPr>
          <a:xfrm>
            <a:off x="964660" y="528469"/>
            <a:ext cx="8325300" cy="82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Flexbox v CSS</a:t>
            </a:r>
            <a:endParaRPr/>
          </a:p>
        </p:txBody>
      </p:sp>
      <p:cxnSp>
        <p:nvCxnSpPr>
          <p:cNvPr id="101" name="Google Shape;101;p21"/>
          <p:cNvCxnSpPr/>
          <p:nvPr/>
        </p:nvCxnSpPr>
        <p:spPr>
          <a:xfrm>
            <a:off x="627000" y="1823788"/>
            <a:ext cx="0" cy="2802600"/>
          </a:xfrm>
          <a:prstGeom prst="straightConnector1">
            <a:avLst/>
          </a:prstGeom>
          <a:noFill/>
          <a:ln w="19050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2" name="Google Shape;102;p21"/>
          <p:cNvSpPr txBox="1"/>
          <p:nvPr/>
        </p:nvSpPr>
        <p:spPr>
          <a:xfrm rot="-5400000">
            <a:off x="34350" y="1843013"/>
            <a:ext cx="904500" cy="50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CCCCCC"/>
                </a:solidFill>
              </a:rPr>
              <a:t>CSS</a:t>
            </a:r>
            <a:endParaRPr sz="1800">
              <a:solidFill>
                <a:srgbClr val="CCCCCC"/>
              </a:solidFill>
            </a:endParaRPr>
          </a:p>
        </p:txBody>
      </p:sp>
      <p:sp>
        <p:nvSpPr>
          <p:cNvPr id="103" name="Google Shape;103;p21"/>
          <p:cNvSpPr txBox="1"/>
          <p:nvPr/>
        </p:nvSpPr>
        <p:spPr>
          <a:xfrm>
            <a:off x="922100" y="1873200"/>
            <a:ext cx="10134600" cy="25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.kontejner </a:t>
            </a:r>
            <a:r>
              <a:rPr lang="en-US" sz="4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48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635000" lvl="0" indent="-381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display</a:t>
            </a:r>
            <a:r>
              <a:rPr lang="en-US" sz="4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: flex;</a:t>
            </a:r>
            <a:endParaRPr sz="48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4800">
              <a:solidFill>
                <a:srgbClr val="EB008B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4" name="Google Shape;104;p21"/>
          <p:cNvSpPr txBox="1">
            <a:spLocks noGrp="1"/>
          </p:cNvSpPr>
          <p:nvPr>
            <p:ph type="body" idx="1"/>
          </p:nvPr>
        </p:nvSpPr>
        <p:spPr>
          <a:xfrm>
            <a:off x="964650" y="5172450"/>
            <a:ext cx="10638900" cy="146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lvl="0" indent="-5080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Jednodušší už to být nemůže!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1A9FB15-AF56-41C8-832E-974DD87540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1391" y="1597231"/>
            <a:ext cx="10029217" cy="4391025"/>
          </a:xfrm>
        </p:spPr>
        <p:txBody>
          <a:bodyPr/>
          <a:lstStyle/>
          <a:p>
            <a:r>
              <a:rPr lang="cs-CZ" dirty="0">
                <a:solidFill>
                  <a:schemeClr val="tx1"/>
                </a:solidFill>
                <a:latin typeface="+mj-lt"/>
              </a:rPr>
              <a:t>2. Jednosměrný design</a:t>
            </a:r>
            <a:br>
              <a:rPr lang="cs-CZ" dirty="0"/>
            </a:br>
            <a:endParaRPr lang="cs-CZ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46827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2"/>
          <p:cNvSpPr txBox="1">
            <a:spLocks noGrp="1"/>
          </p:cNvSpPr>
          <p:nvPr>
            <p:ph type="title"/>
          </p:nvPr>
        </p:nvSpPr>
        <p:spPr>
          <a:xfrm>
            <a:off x="964660" y="528469"/>
            <a:ext cx="8325300" cy="82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Flexbox - rozmisťuje prvky v jednom směru</a:t>
            </a:r>
            <a:endParaRPr/>
          </a:p>
        </p:txBody>
      </p:sp>
      <p:pic>
        <p:nvPicPr>
          <p:cNvPr id="110" name="Google Shape;11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60700" y="2119194"/>
            <a:ext cx="4762500" cy="357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1A9FB15-AF56-41C8-832E-974DD87540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2519" y="1597231"/>
            <a:ext cx="10398089" cy="4391025"/>
          </a:xfrm>
        </p:spPr>
        <p:txBody>
          <a:bodyPr/>
          <a:lstStyle/>
          <a:p>
            <a:pPr>
              <a:buSzPct val="100000"/>
            </a:pPr>
            <a:r>
              <a:rPr lang="cs-CZ" dirty="0">
                <a:solidFill>
                  <a:schemeClr val="tx1"/>
                </a:solidFill>
                <a:latin typeface="+mj-lt"/>
              </a:rPr>
              <a:t>3. Rozlišujeme hlavní </a:t>
            </a:r>
            <a:br>
              <a:rPr lang="cs-CZ" dirty="0">
                <a:solidFill>
                  <a:schemeClr val="tx1"/>
                </a:solidFill>
                <a:latin typeface="+mj-lt"/>
              </a:rPr>
            </a:br>
            <a:r>
              <a:rPr lang="cs-CZ" dirty="0">
                <a:solidFill>
                  <a:schemeClr val="tx1"/>
                </a:solidFill>
                <a:latin typeface="+mj-lt"/>
              </a:rPr>
              <a:t>osu a vedlejší osu </a:t>
            </a:r>
            <a:br>
              <a:rPr lang="cs-CZ" dirty="0">
                <a:solidFill>
                  <a:schemeClr val="tx1"/>
                </a:solidFill>
                <a:latin typeface="+mj-lt"/>
              </a:rPr>
            </a:br>
            <a:endParaRPr lang="cs-CZ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022786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3"/>
          <p:cNvSpPr txBox="1">
            <a:spLocks noGrp="1"/>
          </p:cNvSpPr>
          <p:nvPr>
            <p:ph type="title"/>
          </p:nvPr>
        </p:nvSpPr>
        <p:spPr>
          <a:xfrm>
            <a:off x="964660" y="528469"/>
            <a:ext cx="8325300" cy="82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Flexbox - rozmisťuje prvky v jednom směru</a:t>
            </a:r>
            <a:endParaRPr/>
          </a:p>
        </p:txBody>
      </p:sp>
      <p:sp>
        <p:nvSpPr>
          <p:cNvPr id="116" name="Google Shape;116;p23"/>
          <p:cNvSpPr txBox="1">
            <a:spLocks noGrp="1"/>
          </p:cNvSpPr>
          <p:nvPr>
            <p:ph type="body" idx="1"/>
          </p:nvPr>
        </p:nvSpPr>
        <p:spPr>
          <a:xfrm>
            <a:off x="964660" y="1378151"/>
            <a:ext cx="10134600" cy="440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064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flexbox má dvě osy</a:t>
            </a:r>
            <a:endParaRPr/>
          </a:p>
          <a:p>
            <a:pPr marL="45720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hlavní osa - </a:t>
            </a:r>
            <a:r>
              <a:rPr lang="en-US">
                <a:solidFill>
                  <a:schemeClr val="accent1"/>
                </a:solidFill>
              </a:rPr>
              <a:t>main axis</a:t>
            </a:r>
            <a:endParaRPr>
              <a:solidFill>
                <a:schemeClr val="accent1"/>
              </a:solidFill>
            </a:endParaRPr>
          </a:p>
          <a:p>
            <a:pPr marL="91440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ve výchozím nastavení vede zleva doprava</a:t>
            </a:r>
            <a:endParaRPr/>
          </a:p>
          <a:p>
            <a:pPr marL="91440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podél hlavní osy se prvky ve flexboxu rozmisťují</a:t>
            </a:r>
            <a:endParaRPr/>
          </a:p>
          <a:p>
            <a:pPr marL="45720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vedlejší osa - </a:t>
            </a:r>
            <a:r>
              <a:rPr lang="en-US">
                <a:solidFill>
                  <a:schemeClr val="accent1"/>
                </a:solidFill>
              </a:rPr>
              <a:t>cross axis</a:t>
            </a:r>
            <a:endParaRPr>
              <a:solidFill>
                <a:schemeClr val="accent1"/>
              </a:solidFill>
            </a:endParaRPr>
          </a:p>
          <a:p>
            <a:pPr marL="91440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je kolmá na hlavní osu</a:t>
            </a:r>
            <a:endParaRPr/>
          </a:p>
          <a:p>
            <a:pPr marL="91440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ve výchozím nastavení vede shora dolů</a:t>
            </a:r>
            <a:endParaRPr/>
          </a:p>
          <a:p>
            <a:pPr marL="91440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ve směru vedlejší osy jsou prvky zarovnávat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4"/>
          <p:cNvSpPr txBox="1">
            <a:spLocks noGrp="1"/>
          </p:cNvSpPr>
          <p:nvPr>
            <p:ph type="title"/>
          </p:nvPr>
        </p:nvSpPr>
        <p:spPr>
          <a:xfrm>
            <a:off x="964660" y="528469"/>
            <a:ext cx="8325300" cy="82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Osy flexboxu</a:t>
            </a:r>
            <a:endParaRPr/>
          </a:p>
        </p:txBody>
      </p:sp>
      <p:pic>
        <p:nvPicPr>
          <p:cNvPr id="122" name="Google Shape;12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5500" y="1350169"/>
            <a:ext cx="6818549" cy="52030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5"/>
          <p:cNvSpPr txBox="1">
            <a:spLocks noGrp="1"/>
          </p:cNvSpPr>
          <p:nvPr>
            <p:ph type="title"/>
          </p:nvPr>
        </p:nvSpPr>
        <p:spPr>
          <a:xfrm>
            <a:off x="964660" y="528469"/>
            <a:ext cx="8325300" cy="82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Osy flexboxu</a:t>
            </a:r>
            <a:endParaRPr/>
          </a:p>
        </p:txBody>
      </p:sp>
      <p:pic>
        <p:nvPicPr>
          <p:cNvPr id="128" name="Google Shape;12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92674" y="570850"/>
            <a:ext cx="5137726" cy="5929226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5"/>
          <p:cNvSpPr txBox="1">
            <a:spLocks noGrp="1"/>
          </p:cNvSpPr>
          <p:nvPr>
            <p:ph type="body" idx="1"/>
          </p:nvPr>
        </p:nvSpPr>
        <p:spPr>
          <a:xfrm>
            <a:off x="964650" y="1378150"/>
            <a:ext cx="4267200" cy="258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sz="2400" dirty="0" err="1"/>
              <a:t>směr</a:t>
            </a:r>
            <a:r>
              <a:rPr lang="en-US" sz="2400" dirty="0"/>
              <a:t> </a:t>
            </a:r>
            <a:r>
              <a:rPr lang="en-US" sz="2400" dirty="0" err="1"/>
              <a:t>hlavní</a:t>
            </a:r>
            <a:r>
              <a:rPr lang="en-US" sz="2400" dirty="0"/>
              <a:t> </a:t>
            </a:r>
            <a:r>
              <a:rPr lang="en-US" sz="2400" dirty="0" err="1"/>
              <a:t>osy</a:t>
            </a:r>
            <a:r>
              <a:rPr lang="en-US" sz="2400" dirty="0"/>
              <a:t> </a:t>
            </a:r>
            <a:r>
              <a:rPr lang="en-US" sz="2400" dirty="0" err="1"/>
              <a:t>jde</a:t>
            </a:r>
            <a:r>
              <a:rPr lang="en-US" sz="2400" dirty="0"/>
              <a:t> </a:t>
            </a:r>
            <a:r>
              <a:rPr lang="en-US" sz="2400" dirty="0" err="1"/>
              <a:t>otočit</a:t>
            </a:r>
            <a:endParaRPr sz="2400" dirty="0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 dirty="0" err="1"/>
              <a:t>pak</a:t>
            </a:r>
            <a:r>
              <a:rPr lang="en-US" sz="2400" dirty="0"/>
              <a:t> se </a:t>
            </a:r>
            <a:r>
              <a:rPr lang="en-US" sz="2400" dirty="0" err="1"/>
              <a:t>položky</a:t>
            </a:r>
            <a:r>
              <a:rPr lang="en-US" sz="2400" dirty="0"/>
              <a:t> </a:t>
            </a:r>
            <a:r>
              <a:rPr lang="en-US" sz="2400" dirty="0" err="1"/>
              <a:t>flexboxu</a:t>
            </a:r>
            <a:r>
              <a:rPr lang="en-US" sz="2400" dirty="0"/>
              <a:t> </a:t>
            </a:r>
            <a:r>
              <a:rPr lang="en-US" sz="2400" dirty="0" err="1"/>
              <a:t>dávají</a:t>
            </a:r>
            <a:r>
              <a:rPr lang="en-US" sz="2400" dirty="0"/>
              <a:t> pod sebe </a:t>
            </a:r>
            <a:r>
              <a:rPr lang="en-US" sz="2400" dirty="0" err="1"/>
              <a:t>místo</a:t>
            </a:r>
            <a:r>
              <a:rPr lang="en-US" sz="2400" dirty="0"/>
              <a:t> vedle sebe</a:t>
            </a:r>
            <a:endParaRPr sz="240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6"/>
          <p:cNvSpPr txBox="1">
            <a:spLocks noGrp="1"/>
          </p:cNvSpPr>
          <p:nvPr>
            <p:ph type="body" idx="1"/>
          </p:nvPr>
        </p:nvSpPr>
        <p:spPr>
          <a:xfrm>
            <a:off x="964660" y="1378151"/>
            <a:ext cx="10134600" cy="440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064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vlastnosti flexboxu se dělí na ty, které nastavujeme</a:t>
            </a:r>
            <a:endParaRPr/>
          </a:p>
          <a:p>
            <a:pPr marL="91440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kontejneru</a:t>
            </a:r>
            <a:endParaRPr/>
          </a:p>
          <a:p>
            <a:pPr marL="91440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položkám flexboxu</a:t>
            </a:r>
            <a:br>
              <a:rPr lang="en-US"/>
            </a:br>
            <a:endParaRPr/>
          </a:p>
          <a:p>
            <a:pPr marL="45720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flexbox zapínáme vždy na kontejneru pomocí </a:t>
            </a:r>
            <a:r>
              <a:rPr lang="en-US">
                <a:solidFill>
                  <a:srgbClr val="0000FF"/>
                </a:solidFill>
              </a:rPr>
              <a:t>display: </a:t>
            </a:r>
            <a:r>
              <a:rPr lang="en-US">
                <a:solidFill>
                  <a:schemeClr val="accent1"/>
                </a:solidFill>
              </a:rPr>
              <a:t>flex</a:t>
            </a:r>
            <a:r>
              <a:rPr lang="en-US">
                <a:solidFill>
                  <a:srgbClr val="0000FF"/>
                </a:solidFill>
              </a:rPr>
              <a:t>;</a:t>
            </a:r>
            <a:endParaRPr>
              <a:solidFill>
                <a:srgbClr val="0000FF"/>
              </a:solidFill>
            </a:endParaRPr>
          </a:p>
        </p:txBody>
      </p:sp>
      <p:sp>
        <p:nvSpPr>
          <p:cNvPr id="135" name="Google Shape;135;p26"/>
          <p:cNvSpPr txBox="1">
            <a:spLocks noGrp="1"/>
          </p:cNvSpPr>
          <p:nvPr>
            <p:ph type="title"/>
          </p:nvPr>
        </p:nvSpPr>
        <p:spPr>
          <a:xfrm>
            <a:off x="964660" y="528469"/>
            <a:ext cx="8325300" cy="82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Flexbox kontejner a položky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5"/>
          <p:cNvSpPr txBox="1">
            <a:spLocks noGrp="1"/>
          </p:cNvSpPr>
          <p:nvPr>
            <p:ph type="body" idx="1"/>
          </p:nvPr>
        </p:nvSpPr>
        <p:spPr>
          <a:xfrm>
            <a:off x="964660" y="1378151"/>
            <a:ext cx="10134600" cy="440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666666"/>
                </a:solidFill>
              </a:rPr>
              <a:t>Toto dílo je licencováno pod </a:t>
            </a:r>
            <a:endParaRPr sz="2400">
              <a:solidFill>
                <a:srgbClr val="666666"/>
              </a:solidFill>
            </a:endParaRPr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u="sng">
                <a:solidFill>
                  <a:schemeClr val="hlink"/>
                </a:solidFill>
                <a:hlinkClick r:id="rId3"/>
              </a:rPr>
              <a:t>Creative Commons Attribution-NonCommercial-ShareAlike 4.0 International License</a:t>
            </a:r>
            <a:endParaRPr>
              <a:solidFill>
                <a:srgbClr val="666666"/>
              </a:solidFill>
            </a:endParaRPr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61" name="Google Shape;61;p15"/>
          <p:cNvSpPr txBox="1">
            <a:spLocks noGrp="1"/>
          </p:cNvSpPr>
          <p:nvPr>
            <p:ph type="title"/>
          </p:nvPr>
        </p:nvSpPr>
        <p:spPr>
          <a:xfrm>
            <a:off x="964660" y="528469"/>
            <a:ext cx="8325300" cy="82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Použití materiálů</a:t>
            </a:r>
            <a:endParaRPr/>
          </a:p>
        </p:txBody>
      </p:sp>
      <p:pic>
        <p:nvPicPr>
          <p:cNvPr id="62" name="Google Shape;62;p15"/>
          <p:cNvPicPr preferRelativeResize="0"/>
          <p:nvPr/>
        </p:nvPicPr>
        <p:blipFill>
          <a:blip r:embed="rId4">
            <a:alphaModFix amt="29000"/>
          </a:blip>
          <a:stretch>
            <a:fillRect/>
          </a:stretch>
        </p:blipFill>
        <p:spPr>
          <a:xfrm>
            <a:off x="4490475" y="4229750"/>
            <a:ext cx="3211050" cy="759000"/>
          </a:xfrm>
          <a:prstGeom prst="rect">
            <a:avLst/>
          </a:prstGeom>
          <a:noFill/>
          <a:ln>
            <a:noFill/>
          </a:ln>
          <a:effectLst>
            <a:reflection stA="15000" endPos="30000" dist="38100" dir="5400000" fadeDir="5400012" sy="-100000" algn="bl" rotWithShape="0"/>
          </a:effec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>
            <a:spLocks noGrp="1"/>
          </p:cNvSpPr>
          <p:nvPr>
            <p:ph type="title"/>
          </p:nvPr>
        </p:nvSpPr>
        <p:spPr>
          <a:xfrm>
            <a:off x="964660" y="528469"/>
            <a:ext cx="8325300" cy="82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Flexbox v CSS</a:t>
            </a:r>
            <a:endParaRPr/>
          </a:p>
        </p:txBody>
      </p:sp>
      <p:cxnSp>
        <p:nvCxnSpPr>
          <p:cNvPr id="101" name="Google Shape;101;p21"/>
          <p:cNvCxnSpPr/>
          <p:nvPr/>
        </p:nvCxnSpPr>
        <p:spPr>
          <a:xfrm>
            <a:off x="627000" y="1823788"/>
            <a:ext cx="0" cy="2802600"/>
          </a:xfrm>
          <a:prstGeom prst="straightConnector1">
            <a:avLst/>
          </a:prstGeom>
          <a:noFill/>
          <a:ln w="19050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2" name="Google Shape;102;p21"/>
          <p:cNvSpPr txBox="1"/>
          <p:nvPr/>
        </p:nvSpPr>
        <p:spPr>
          <a:xfrm rot="-5400000">
            <a:off x="34350" y="1843013"/>
            <a:ext cx="904500" cy="50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CCCCCC"/>
                </a:solidFill>
              </a:rPr>
              <a:t>CSS</a:t>
            </a:r>
            <a:endParaRPr sz="1800">
              <a:solidFill>
                <a:srgbClr val="CCCCCC"/>
              </a:solidFill>
            </a:endParaRPr>
          </a:p>
        </p:txBody>
      </p:sp>
      <p:sp>
        <p:nvSpPr>
          <p:cNvPr id="103" name="Google Shape;103;p21"/>
          <p:cNvSpPr txBox="1"/>
          <p:nvPr/>
        </p:nvSpPr>
        <p:spPr>
          <a:xfrm>
            <a:off x="922100" y="1873200"/>
            <a:ext cx="10134600" cy="25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.kontejner </a:t>
            </a:r>
            <a:r>
              <a:rPr lang="en-US" sz="4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48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635000" lvl="0" indent="-381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display</a:t>
            </a:r>
            <a:r>
              <a:rPr lang="en-US" sz="4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: flex;</a:t>
            </a:r>
            <a:endParaRPr sz="48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4800">
              <a:solidFill>
                <a:srgbClr val="EB008B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4" name="Google Shape;104;p21"/>
          <p:cNvSpPr txBox="1">
            <a:spLocks noGrp="1"/>
          </p:cNvSpPr>
          <p:nvPr>
            <p:ph type="body" idx="1"/>
          </p:nvPr>
        </p:nvSpPr>
        <p:spPr>
          <a:xfrm>
            <a:off x="964650" y="5172450"/>
            <a:ext cx="10638900" cy="146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lvl="0" indent="-5080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Jednodušší už to být nemůže!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4821693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7"/>
          <p:cNvSpPr txBox="1">
            <a:spLocks noGrp="1"/>
          </p:cNvSpPr>
          <p:nvPr>
            <p:ph type="body" idx="1"/>
          </p:nvPr>
        </p:nvSpPr>
        <p:spPr>
          <a:xfrm>
            <a:off x="964650" y="1378150"/>
            <a:ext cx="10134600" cy="171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064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cs-CZ" dirty="0"/>
              <a:t>když zapneme na kontejneru flexbox, všechny položky uvnitř se dají vedle sebe a smrsknou se na velikost podle jejich obsahu</a:t>
            </a:r>
            <a:endParaRPr lang="cs-CZ" dirty="0">
              <a:solidFill>
                <a:srgbClr val="0000FF"/>
              </a:solidFill>
            </a:endParaRPr>
          </a:p>
        </p:txBody>
      </p:sp>
      <p:sp>
        <p:nvSpPr>
          <p:cNvPr id="141" name="Google Shape;141;p27"/>
          <p:cNvSpPr txBox="1">
            <a:spLocks noGrp="1"/>
          </p:cNvSpPr>
          <p:nvPr>
            <p:ph type="title"/>
          </p:nvPr>
        </p:nvSpPr>
        <p:spPr>
          <a:xfrm>
            <a:off x="964660" y="528469"/>
            <a:ext cx="8325300" cy="82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Velikost položek ve flexboxu</a:t>
            </a:r>
            <a:endParaRPr/>
          </a:p>
        </p:txBody>
      </p:sp>
      <p:sp>
        <p:nvSpPr>
          <p:cNvPr id="142" name="Google Shape;142;p27"/>
          <p:cNvSpPr/>
          <p:nvPr/>
        </p:nvSpPr>
        <p:spPr>
          <a:xfrm>
            <a:off x="887725" y="3803350"/>
            <a:ext cx="3839775" cy="2214175"/>
          </a:xfrm>
          <a:prstGeom prst="flowChartProcess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27"/>
          <p:cNvSpPr/>
          <p:nvPr/>
        </p:nvSpPr>
        <p:spPr>
          <a:xfrm>
            <a:off x="1027850" y="4008875"/>
            <a:ext cx="3531475" cy="821700"/>
          </a:xfrm>
          <a:prstGeom prst="flowChartProcess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1</a:t>
            </a:r>
            <a:endParaRPr sz="3000"/>
          </a:p>
        </p:txBody>
      </p:sp>
      <p:sp>
        <p:nvSpPr>
          <p:cNvPr id="144" name="Google Shape;144;p27"/>
          <p:cNvSpPr/>
          <p:nvPr/>
        </p:nvSpPr>
        <p:spPr>
          <a:xfrm>
            <a:off x="1027850" y="4999175"/>
            <a:ext cx="3531475" cy="821700"/>
          </a:xfrm>
          <a:prstGeom prst="flowChartProcess">
            <a:avLst/>
          </a:prstGeom>
          <a:solidFill>
            <a:srgbClr val="FCE5C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2</a:t>
            </a:r>
            <a:endParaRPr sz="3000"/>
          </a:p>
        </p:txBody>
      </p:sp>
      <p:sp>
        <p:nvSpPr>
          <p:cNvPr id="145" name="Google Shape;145;p27"/>
          <p:cNvSpPr/>
          <p:nvPr/>
        </p:nvSpPr>
        <p:spPr>
          <a:xfrm>
            <a:off x="7259475" y="4312525"/>
            <a:ext cx="3839775" cy="1195825"/>
          </a:xfrm>
          <a:prstGeom prst="flowChartProcess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27"/>
          <p:cNvSpPr/>
          <p:nvPr/>
        </p:nvSpPr>
        <p:spPr>
          <a:xfrm>
            <a:off x="7399600" y="4518050"/>
            <a:ext cx="476500" cy="821700"/>
          </a:xfrm>
          <a:prstGeom prst="flowChartProcess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1</a:t>
            </a:r>
            <a:endParaRPr sz="3000"/>
          </a:p>
        </p:txBody>
      </p:sp>
      <p:sp>
        <p:nvSpPr>
          <p:cNvPr id="147" name="Google Shape;147;p27"/>
          <p:cNvSpPr/>
          <p:nvPr/>
        </p:nvSpPr>
        <p:spPr>
          <a:xfrm>
            <a:off x="8025550" y="4518050"/>
            <a:ext cx="476500" cy="821700"/>
          </a:xfrm>
          <a:prstGeom prst="flowChartProcess">
            <a:avLst/>
          </a:prstGeom>
          <a:solidFill>
            <a:srgbClr val="FCE5C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2</a:t>
            </a:r>
            <a:endParaRPr sz="3000"/>
          </a:p>
        </p:txBody>
      </p:sp>
      <p:cxnSp>
        <p:nvCxnSpPr>
          <p:cNvPr id="148" name="Google Shape;148;p27"/>
          <p:cNvCxnSpPr/>
          <p:nvPr/>
        </p:nvCxnSpPr>
        <p:spPr>
          <a:xfrm>
            <a:off x="5138575" y="4952475"/>
            <a:ext cx="1849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49" name="Google Shape;149;p27"/>
          <p:cNvSpPr txBox="1"/>
          <p:nvPr/>
        </p:nvSpPr>
        <p:spPr>
          <a:xfrm>
            <a:off x="5203975" y="4139675"/>
            <a:ext cx="17238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/>
              <a:t>display: flex;</a:t>
            </a:r>
            <a:endParaRPr sz="1800" b="1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0"/>
          <p:cNvSpPr txBox="1">
            <a:spLocks noGrp="1"/>
          </p:cNvSpPr>
          <p:nvPr>
            <p:ph type="title"/>
          </p:nvPr>
        </p:nvSpPr>
        <p:spPr>
          <a:xfrm>
            <a:off x="1079770" y="1371600"/>
            <a:ext cx="10029300" cy="439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cs-CZ" dirty="0"/>
              <a:t>Práce s flex položkami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504757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8"/>
          <p:cNvSpPr txBox="1">
            <a:spLocks noGrp="1"/>
          </p:cNvSpPr>
          <p:nvPr>
            <p:ph type="body" idx="1"/>
          </p:nvPr>
        </p:nvSpPr>
        <p:spPr>
          <a:xfrm>
            <a:off x="964650" y="1378150"/>
            <a:ext cx="10134600" cy="447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Velikost položek ve flexboxu se řídí pomocí tří vlastností:</a:t>
            </a:r>
            <a:endParaRPr/>
          </a:p>
          <a:p>
            <a:pPr marL="457200" lvl="0" indent="-4064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Char char="•"/>
            </a:pPr>
            <a:r>
              <a:rPr lang="en-US">
                <a:solidFill>
                  <a:schemeClr val="accent1"/>
                </a:solidFill>
              </a:rPr>
              <a:t>flex-grow</a:t>
            </a:r>
            <a:endParaRPr>
              <a:solidFill>
                <a:schemeClr val="accent1"/>
              </a:solidFill>
            </a:endParaRPr>
          </a:p>
          <a:p>
            <a:pPr marL="45720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Char char="•"/>
            </a:pPr>
            <a:r>
              <a:rPr lang="en-US">
                <a:solidFill>
                  <a:schemeClr val="accent1"/>
                </a:solidFill>
              </a:rPr>
              <a:t>flex-shrink</a:t>
            </a:r>
            <a:endParaRPr>
              <a:solidFill>
                <a:schemeClr val="accent1"/>
              </a:solidFill>
            </a:endParaRPr>
          </a:p>
          <a:p>
            <a:pPr marL="45720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Char char="•"/>
            </a:pPr>
            <a:r>
              <a:rPr lang="en-US">
                <a:solidFill>
                  <a:schemeClr val="accent1"/>
                </a:solidFill>
              </a:rPr>
              <a:t>flex-basis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55" name="Google Shape;155;p28"/>
          <p:cNvSpPr txBox="1">
            <a:spLocks noGrp="1"/>
          </p:cNvSpPr>
          <p:nvPr>
            <p:ph type="title"/>
          </p:nvPr>
        </p:nvSpPr>
        <p:spPr>
          <a:xfrm>
            <a:off x="964660" y="528469"/>
            <a:ext cx="8325300" cy="82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Velikost položek ve flexboxu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9"/>
          <p:cNvSpPr txBox="1">
            <a:spLocks noGrp="1"/>
          </p:cNvSpPr>
          <p:nvPr>
            <p:ph type="body" idx="1"/>
          </p:nvPr>
        </p:nvSpPr>
        <p:spPr>
          <a:xfrm>
            <a:off x="964650" y="1378150"/>
            <a:ext cx="10134600" cy="447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064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Nastavuje schopnost položky zvětšovat se (natáhnout se) v případě potřeby.</a:t>
            </a:r>
            <a:br>
              <a:rPr lang="en-US"/>
            </a:br>
            <a:endParaRPr/>
          </a:p>
          <a:p>
            <a:pPr marL="45720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Podle nastavení flex-grow flexbox rozděluje zbylý volný prostor ve flexboxu mezi jeho položky.</a:t>
            </a:r>
            <a:br>
              <a:rPr lang="en-US"/>
            </a:br>
            <a:endParaRPr/>
          </a:p>
          <a:p>
            <a:pPr marL="45720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Nastavuje se jako číslo bez jednotky a znamená to poměr, jakým se bude položky zvětšovat vůči ostatním položkám.</a:t>
            </a:r>
            <a:endParaRPr/>
          </a:p>
        </p:txBody>
      </p:sp>
      <p:sp>
        <p:nvSpPr>
          <p:cNvPr id="161" name="Google Shape;161;p29"/>
          <p:cNvSpPr txBox="1">
            <a:spLocks noGrp="1"/>
          </p:cNvSpPr>
          <p:nvPr>
            <p:ph type="title"/>
          </p:nvPr>
        </p:nvSpPr>
        <p:spPr>
          <a:xfrm>
            <a:off x="964660" y="528469"/>
            <a:ext cx="8325300" cy="82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flex-grow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0"/>
          <p:cNvSpPr txBox="1">
            <a:spLocks noGrp="1"/>
          </p:cNvSpPr>
          <p:nvPr>
            <p:ph type="body" idx="1"/>
          </p:nvPr>
        </p:nvSpPr>
        <p:spPr>
          <a:xfrm>
            <a:off x="964650" y="4438650"/>
            <a:ext cx="10134600" cy="201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Má-li jedna položka flex-grow: 1 a druhá flex-grow:2, znamená to, že druhá položka se bude zvětšovat dvakrát rychleji než ta první.</a:t>
            </a:r>
            <a:br>
              <a:rPr lang="en-US" sz="1800"/>
            </a:b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1800" b="1"/>
              <a:t>Neznamená to, že bude dvakrát větší.</a:t>
            </a:r>
            <a:r>
              <a:rPr lang="en-US" sz="1800"/>
              <a:t> Ale pokud se položky zvětšují, zvětšuje se dvakrát tolik.</a:t>
            </a:r>
            <a:endParaRPr sz="1800"/>
          </a:p>
        </p:txBody>
      </p:sp>
      <p:sp>
        <p:nvSpPr>
          <p:cNvPr id="167" name="Google Shape;167;p30"/>
          <p:cNvSpPr txBox="1">
            <a:spLocks noGrp="1"/>
          </p:cNvSpPr>
          <p:nvPr>
            <p:ph type="title"/>
          </p:nvPr>
        </p:nvSpPr>
        <p:spPr>
          <a:xfrm>
            <a:off x="964660" y="528469"/>
            <a:ext cx="8325300" cy="82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flex-grow</a:t>
            </a:r>
            <a:endParaRPr/>
          </a:p>
        </p:txBody>
      </p:sp>
      <p:pic>
        <p:nvPicPr>
          <p:cNvPr id="168" name="Google Shape;16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4225" y="1661369"/>
            <a:ext cx="6096000" cy="236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1"/>
          <p:cNvSpPr txBox="1">
            <a:spLocks noGrp="1"/>
          </p:cNvSpPr>
          <p:nvPr>
            <p:ph type="body" idx="1"/>
          </p:nvPr>
        </p:nvSpPr>
        <p:spPr>
          <a:xfrm>
            <a:off x="964650" y="1378150"/>
            <a:ext cx="10134600" cy="447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064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Funguje podobně jako flex-grow, ale obráceně:</a:t>
            </a:r>
            <a:br>
              <a:rPr lang="en-US"/>
            </a:br>
            <a:endParaRPr/>
          </a:p>
          <a:p>
            <a:pPr marL="45720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Pokud se položky do flexboxu nevejdou, tak ty, co mají nastavený flex-shrink, flexbox zmenší.</a:t>
            </a:r>
            <a:br>
              <a:rPr lang="en-US"/>
            </a:br>
            <a:endParaRPr/>
          </a:p>
          <a:p>
            <a:pPr marL="45720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Flexbox od položek odebere patřičný poměr z přebytečného prostoru, který ve flexboxu zbývá.</a:t>
            </a:r>
            <a:endParaRPr/>
          </a:p>
        </p:txBody>
      </p:sp>
      <p:sp>
        <p:nvSpPr>
          <p:cNvPr id="174" name="Google Shape;174;p31"/>
          <p:cNvSpPr txBox="1">
            <a:spLocks noGrp="1"/>
          </p:cNvSpPr>
          <p:nvPr>
            <p:ph type="title"/>
          </p:nvPr>
        </p:nvSpPr>
        <p:spPr>
          <a:xfrm>
            <a:off x="964660" y="528469"/>
            <a:ext cx="8325300" cy="82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flex-shrink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2"/>
          <p:cNvSpPr txBox="1">
            <a:spLocks noGrp="1"/>
          </p:cNvSpPr>
          <p:nvPr>
            <p:ph type="body" idx="1"/>
          </p:nvPr>
        </p:nvSpPr>
        <p:spPr>
          <a:xfrm>
            <a:off x="964650" y="1378150"/>
            <a:ext cx="10134600" cy="479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064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Nastavuje výchozí velikost položky pro účely výpočtu, předtím než je mezi položky rozděleno volné/přebytečné místo.</a:t>
            </a:r>
            <a:br>
              <a:rPr lang="en-US"/>
            </a:br>
            <a:endParaRPr/>
          </a:p>
          <a:p>
            <a:pPr marL="45720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Může být nastaveno jako libovolná délková jednotka:</a:t>
            </a:r>
            <a:br>
              <a:rPr lang="en-US"/>
            </a:br>
            <a:r>
              <a:rPr lang="en-US"/>
              <a:t>100px, 10rem, 30%, apod.</a:t>
            </a:r>
            <a:br>
              <a:rPr lang="en-US"/>
            </a:br>
            <a:endParaRPr/>
          </a:p>
          <a:p>
            <a:pPr marL="45720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Hodnota </a:t>
            </a:r>
            <a:r>
              <a:rPr lang="en-US" b="1"/>
              <a:t>auto</a:t>
            </a:r>
            <a:r>
              <a:rPr lang="en-US"/>
              <a:t> znamená, že se bere v potaz nastavená šířka a výška prvku (width, height)</a:t>
            </a:r>
            <a:endParaRPr/>
          </a:p>
        </p:txBody>
      </p:sp>
      <p:sp>
        <p:nvSpPr>
          <p:cNvPr id="180" name="Google Shape;180;p32"/>
          <p:cNvSpPr txBox="1">
            <a:spLocks noGrp="1"/>
          </p:cNvSpPr>
          <p:nvPr>
            <p:ph type="title"/>
          </p:nvPr>
        </p:nvSpPr>
        <p:spPr>
          <a:xfrm>
            <a:off x="964660" y="528469"/>
            <a:ext cx="8325300" cy="82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flex-basis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12275" y="395300"/>
            <a:ext cx="6219375" cy="621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4"/>
          <p:cNvSpPr txBox="1">
            <a:spLocks noGrp="1"/>
          </p:cNvSpPr>
          <p:nvPr>
            <p:ph type="title"/>
          </p:nvPr>
        </p:nvSpPr>
        <p:spPr>
          <a:xfrm>
            <a:off x="964660" y="528469"/>
            <a:ext cx="8325300" cy="82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Pořadí položek ve flexboxu</a:t>
            </a:r>
            <a:endParaRPr/>
          </a:p>
        </p:txBody>
      </p:sp>
      <p:sp>
        <p:nvSpPr>
          <p:cNvPr id="191" name="Google Shape;191;p34"/>
          <p:cNvSpPr txBox="1">
            <a:spLocks noGrp="1"/>
          </p:cNvSpPr>
          <p:nvPr>
            <p:ph type="body" idx="1"/>
          </p:nvPr>
        </p:nvSpPr>
        <p:spPr>
          <a:xfrm>
            <a:off x="964650" y="4930925"/>
            <a:ext cx="10638900" cy="146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Pořadí položek ve flexboxu můžeme určit nezávisle na jejich pořadí v kódu. Výchozí hodnota je 0 - pozor na to, když měníme pořadí, je potřeba nastavit order všem položkám.</a:t>
            </a:r>
            <a:endParaRPr/>
          </a:p>
        </p:txBody>
      </p:sp>
      <p:cxnSp>
        <p:nvCxnSpPr>
          <p:cNvPr id="192" name="Google Shape;192;p34"/>
          <p:cNvCxnSpPr/>
          <p:nvPr/>
        </p:nvCxnSpPr>
        <p:spPr>
          <a:xfrm>
            <a:off x="627000" y="1823788"/>
            <a:ext cx="0" cy="2802600"/>
          </a:xfrm>
          <a:prstGeom prst="straightConnector1">
            <a:avLst/>
          </a:prstGeom>
          <a:noFill/>
          <a:ln w="19050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3" name="Google Shape;193;p34"/>
          <p:cNvSpPr txBox="1"/>
          <p:nvPr/>
        </p:nvSpPr>
        <p:spPr>
          <a:xfrm rot="-5400000">
            <a:off x="34350" y="1843013"/>
            <a:ext cx="904500" cy="50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CCCCCC"/>
                </a:solidFill>
              </a:rPr>
              <a:t>CSS</a:t>
            </a:r>
            <a:endParaRPr sz="1800">
              <a:solidFill>
                <a:srgbClr val="CCCCCC"/>
              </a:solidFill>
            </a:endParaRPr>
          </a:p>
        </p:txBody>
      </p:sp>
      <p:sp>
        <p:nvSpPr>
          <p:cNvPr id="194" name="Google Shape;194;p34"/>
          <p:cNvSpPr txBox="1"/>
          <p:nvPr/>
        </p:nvSpPr>
        <p:spPr>
          <a:xfrm>
            <a:off x="922100" y="1873200"/>
            <a:ext cx="10134600" cy="25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.flexitem </a:t>
            </a:r>
            <a:r>
              <a:rPr lang="en-US" sz="4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48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635000" lvl="0" indent="-381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order</a:t>
            </a:r>
            <a:r>
              <a:rPr lang="en-US" sz="4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: 2;</a:t>
            </a:r>
            <a:endParaRPr sz="48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4800">
              <a:solidFill>
                <a:srgbClr val="EB008B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0"/>
          <p:cNvSpPr txBox="1">
            <a:spLocks noGrp="1"/>
          </p:cNvSpPr>
          <p:nvPr>
            <p:ph type="title"/>
          </p:nvPr>
        </p:nvSpPr>
        <p:spPr>
          <a:xfrm>
            <a:off x="1079770" y="1371600"/>
            <a:ext cx="10029300" cy="439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 je Flexbox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0"/>
          <p:cNvSpPr txBox="1">
            <a:spLocks noGrp="1"/>
          </p:cNvSpPr>
          <p:nvPr>
            <p:ph type="title"/>
          </p:nvPr>
        </p:nvSpPr>
        <p:spPr>
          <a:xfrm>
            <a:off x="1079770" y="1371600"/>
            <a:ext cx="10029300" cy="439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cs-CZ" dirty="0"/>
              <a:t>Flexbox – pokračování</a:t>
            </a:r>
            <a:br>
              <a:rPr lang="cs-CZ" dirty="0"/>
            </a:br>
            <a:r>
              <a:rPr lang="cs-CZ" dirty="0"/>
              <a:t>(práce s kontejnerem)</a:t>
            </a:r>
            <a:endParaRPr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1"/>
          <p:cNvSpPr txBox="1">
            <a:spLocks noGrp="1"/>
          </p:cNvSpPr>
          <p:nvPr>
            <p:ph type="title"/>
          </p:nvPr>
        </p:nvSpPr>
        <p:spPr>
          <a:xfrm>
            <a:off x="964660" y="528469"/>
            <a:ext cx="8325300" cy="82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Směr flexboxu</a:t>
            </a:r>
            <a:endParaRPr/>
          </a:p>
        </p:txBody>
      </p:sp>
      <p:sp>
        <p:nvSpPr>
          <p:cNvPr id="234" name="Google Shape;234;p41"/>
          <p:cNvSpPr txBox="1">
            <a:spLocks noGrp="1"/>
          </p:cNvSpPr>
          <p:nvPr>
            <p:ph type="body" idx="1"/>
          </p:nvPr>
        </p:nvSpPr>
        <p:spPr>
          <a:xfrm>
            <a:off x="600675" y="4227650"/>
            <a:ext cx="4817700" cy="21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800"/>
              <a:t>Určí směr hlavní osy flexboxu, podél které se dávají položky vedle sebe. 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800" b="1"/>
              <a:t>Možné hodnoty:</a:t>
            </a:r>
            <a:br>
              <a:rPr lang="en-US" sz="1800"/>
            </a:br>
            <a:r>
              <a:rPr lang="en-US" sz="1800">
                <a:solidFill>
                  <a:schemeClr val="accent1"/>
                </a:solidFill>
              </a:rPr>
              <a:t>row </a:t>
            </a:r>
            <a:r>
              <a:rPr lang="en-US" sz="1800"/>
              <a:t>(výchozí), </a:t>
            </a:r>
            <a:r>
              <a:rPr lang="en-US" sz="1800">
                <a:solidFill>
                  <a:schemeClr val="accent1"/>
                </a:solidFill>
              </a:rPr>
              <a:t>row-reverse</a:t>
            </a:r>
            <a:r>
              <a:rPr lang="en-US" sz="1800"/>
              <a:t>, </a:t>
            </a:r>
            <a:r>
              <a:rPr lang="en-US" sz="1800">
                <a:solidFill>
                  <a:schemeClr val="accent1"/>
                </a:solidFill>
              </a:rPr>
              <a:t>column</a:t>
            </a:r>
            <a:r>
              <a:rPr lang="en-US" sz="1800"/>
              <a:t>, </a:t>
            </a:r>
            <a:r>
              <a:rPr lang="en-US" sz="1800">
                <a:solidFill>
                  <a:schemeClr val="accent1"/>
                </a:solidFill>
              </a:rPr>
              <a:t>column-reverse</a:t>
            </a:r>
            <a:endParaRPr sz="1800">
              <a:solidFill>
                <a:schemeClr val="accent1"/>
              </a:solidFill>
            </a:endParaRPr>
          </a:p>
        </p:txBody>
      </p:sp>
      <p:cxnSp>
        <p:nvCxnSpPr>
          <p:cNvPr id="235" name="Google Shape;235;p41"/>
          <p:cNvCxnSpPr/>
          <p:nvPr/>
        </p:nvCxnSpPr>
        <p:spPr>
          <a:xfrm>
            <a:off x="627000" y="1823788"/>
            <a:ext cx="0" cy="1925100"/>
          </a:xfrm>
          <a:prstGeom prst="straightConnector1">
            <a:avLst/>
          </a:prstGeom>
          <a:noFill/>
          <a:ln w="19050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6" name="Google Shape;236;p41"/>
          <p:cNvSpPr txBox="1"/>
          <p:nvPr/>
        </p:nvSpPr>
        <p:spPr>
          <a:xfrm rot="-5400000">
            <a:off x="34350" y="1843013"/>
            <a:ext cx="904500" cy="50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CCCCCC"/>
                </a:solidFill>
              </a:rPr>
              <a:t>CSS</a:t>
            </a:r>
            <a:endParaRPr sz="1800">
              <a:solidFill>
                <a:srgbClr val="CCCCCC"/>
              </a:solidFill>
            </a:endParaRPr>
          </a:p>
        </p:txBody>
      </p:sp>
      <p:sp>
        <p:nvSpPr>
          <p:cNvPr id="237" name="Google Shape;237;p41"/>
          <p:cNvSpPr txBox="1"/>
          <p:nvPr/>
        </p:nvSpPr>
        <p:spPr>
          <a:xfrm>
            <a:off x="922100" y="1873200"/>
            <a:ext cx="6233100" cy="25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.kontejner </a:t>
            </a:r>
            <a:r>
              <a:rPr lang="en-US" sz="3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3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635000" lvl="0" indent="-381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flex-direction</a:t>
            </a:r>
            <a:r>
              <a:rPr lang="en-US" sz="3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: column;</a:t>
            </a:r>
            <a:endParaRPr sz="3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3000">
              <a:solidFill>
                <a:srgbClr val="EB008B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238" name="Google Shape;238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34400" y="4116750"/>
            <a:ext cx="5353975" cy="218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2"/>
          <p:cNvSpPr txBox="1">
            <a:spLocks noGrp="1"/>
          </p:cNvSpPr>
          <p:nvPr>
            <p:ph type="title"/>
          </p:nvPr>
        </p:nvSpPr>
        <p:spPr>
          <a:xfrm>
            <a:off x="964660" y="528469"/>
            <a:ext cx="8325300" cy="82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Zarovnání položek ve směru hlavní osy</a:t>
            </a:r>
            <a:endParaRPr/>
          </a:p>
        </p:txBody>
      </p:sp>
      <p:sp>
        <p:nvSpPr>
          <p:cNvPr id="244" name="Google Shape;244;p42"/>
          <p:cNvSpPr txBox="1">
            <a:spLocks noGrp="1"/>
          </p:cNvSpPr>
          <p:nvPr>
            <p:ph type="body" idx="1"/>
          </p:nvPr>
        </p:nvSpPr>
        <p:spPr>
          <a:xfrm>
            <a:off x="1052750" y="4227650"/>
            <a:ext cx="6631500" cy="21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800"/>
              <a:t>Zarovnání položek flexboxu ve směru hlavní osy (tj. při flex-direction: row; zarovnává v horizontálním směru).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800" b="1"/>
              <a:t>Možné hodnoty:</a:t>
            </a:r>
            <a:br>
              <a:rPr lang="en-US" sz="1800"/>
            </a:br>
            <a:r>
              <a:rPr lang="en-US" sz="1800">
                <a:solidFill>
                  <a:schemeClr val="accent1"/>
                </a:solidFill>
              </a:rPr>
              <a:t>flex-start </a:t>
            </a:r>
            <a:r>
              <a:rPr lang="en-US" sz="1800"/>
              <a:t>(výchozí), </a:t>
            </a:r>
            <a:r>
              <a:rPr lang="en-US" sz="1800">
                <a:solidFill>
                  <a:schemeClr val="accent1"/>
                </a:solidFill>
              </a:rPr>
              <a:t>flex-end</a:t>
            </a:r>
            <a:r>
              <a:rPr lang="en-US" sz="1800"/>
              <a:t>, </a:t>
            </a:r>
            <a:r>
              <a:rPr lang="en-US" sz="1800">
                <a:solidFill>
                  <a:schemeClr val="accent1"/>
                </a:solidFill>
              </a:rPr>
              <a:t>center</a:t>
            </a:r>
            <a:r>
              <a:rPr lang="en-US" sz="1800"/>
              <a:t>, </a:t>
            </a:r>
            <a:r>
              <a:rPr lang="en-US" sz="1800">
                <a:solidFill>
                  <a:schemeClr val="accent1"/>
                </a:solidFill>
              </a:rPr>
              <a:t>space-between</a:t>
            </a:r>
            <a:r>
              <a:rPr lang="en-US" sz="1800"/>
              <a:t>, </a:t>
            </a:r>
            <a:r>
              <a:rPr lang="en-US" sz="1800">
                <a:solidFill>
                  <a:schemeClr val="accent1"/>
                </a:solidFill>
              </a:rPr>
              <a:t>space-around</a:t>
            </a:r>
            <a:r>
              <a:rPr lang="en-US" sz="1800"/>
              <a:t>, </a:t>
            </a:r>
            <a:r>
              <a:rPr lang="en-US" sz="1800">
                <a:solidFill>
                  <a:schemeClr val="accent1"/>
                </a:solidFill>
              </a:rPr>
              <a:t>space-evenly</a:t>
            </a:r>
            <a:endParaRPr sz="1800">
              <a:solidFill>
                <a:schemeClr val="accent1"/>
              </a:solidFill>
            </a:endParaRPr>
          </a:p>
        </p:txBody>
      </p:sp>
      <p:cxnSp>
        <p:nvCxnSpPr>
          <p:cNvPr id="245" name="Google Shape;245;p42"/>
          <p:cNvCxnSpPr/>
          <p:nvPr/>
        </p:nvCxnSpPr>
        <p:spPr>
          <a:xfrm>
            <a:off x="757650" y="1823788"/>
            <a:ext cx="0" cy="1925100"/>
          </a:xfrm>
          <a:prstGeom prst="straightConnector1">
            <a:avLst/>
          </a:prstGeom>
          <a:noFill/>
          <a:ln w="19050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6" name="Google Shape;246;p42"/>
          <p:cNvSpPr txBox="1"/>
          <p:nvPr/>
        </p:nvSpPr>
        <p:spPr>
          <a:xfrm rot="-5400000">
            <a:off x="165000" y="1843013"/>
            <a:ext cx="904500" cy="50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CCCCCC"/>
                </a:solidFill>
              </a:rPr>
              <a:t>CSS</a:t>
            </a:r>
            <a:endParaRPr sz="1800">
              <a:solidFill>
                <a:srgbClr val="CCCCCC"/>
              </a:solidFill>
            </a:endParaRPr>
          </a:p>
        </p:txBody>
      </p:sp>
      <p:sp>
        <p:nvSpPr>
          <p:cNvPr id="247" name="Google Shape;247;p42"/>
          <p:cNvSpPr txBox="1"/>
          <p:nvPr/>
        </p:nvSpPr>
        <p:spPr>
          <a:xfrm>
            <a:off x="1052750" y="1873200"/>
            <a:ext cx="6310200" cy="19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.kontejner </a:t>
            </a:r>
            <a:r>
              <a:rPr lang="en-US" sz="3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3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635000" lvl="0" indent="-381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justify-content</a:t>
            </a:r>
            <a:r>
              <a:rPr lang="en-US" sz="3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: center;</a:t>
            </a:r>
            <a:endParaRPr sz="3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3000">
              <a:solidFill>
                <a:srgbClr val="EB008B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248" name="Google Shape;248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09750" y="1350169"/>
            <a:ext cx="3204548" cy="52030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3"/>
          <p:cNvSpPr txBox="1">
            <a:spLocks noGrp="1"/>
          </p:cNvSpPr>
          <p:nvPr>
            <p:ph type="title"/>
          </p:nvPr>
        </p:nvSpPr>
        <p:spPr>
          <a:xfrm>
            <a:off x="964660" y="528469"/>
            <a:ext cx="8325300" cy="82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Zarovnání položek ve směru vedlejší osy</a:t>
            </a:r>
            <a:endParaRPr/>
          </a:p>
        </p:txBody>
      </p:sp>
      <p:sp>
        <p:nvSpPr>
          <p:cNvPr id="254" name="Google Shape;254;p43"/>
          <p:cNvSpPr txBox="1">
            <a:spLocks noGrp="1"/>
          </p:cNvSpPr>
          <p:nvPr>
            <p:ph type="body" idx="1"/>
          </p:nvPr>
        </p:nvSpPr>
        <p:spPr>
          <a:xfrm>
            <a:off x="1052750" y="4227650"/>
            <a:ext cx="6176700" cy="21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800"/>
              <a:t>Zarovnání položek flexboxu ve směru vedlejší osy (tj. při flex-direction: row; zarovnává ve vertikálním směru).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800" b="1"/>
              <a:t>Možné hodnoty:</a:t>
            </a:r>
            <a:br>
              <a:rPr lang="en-US" sz="1800"/>
            </a:br>
            <a:r>
              <a:rPr lang="en-US" sz="1800">
                <a:solidFill>
                  <a:schemeClr val="accent1"/>
                </a:solidFill>
              </a:rPr>
              <a:t>flex-start</a:t>
            </a:r>
            <a:r>
              <a:rPr lang="en-US" sz="1800"/>
              <a:t>, </a:t>
            </a:r>
            <a:r>
              <a:rPr lang="en-US" sz="1800">
                <a:solidFill>
                  <a:schemeClr val="accent1"/>
                </a:solidFill>
              </a:rPr>
              <a:t>flex-end</a:t>
            </a:r>
            <a:r>
              <a:rPr lang="en-US" sz="1800"/>
              <a:t>, </a:t>
            </a:r>
            <a:r>
              <a:rPr lang="en-US" sz="1800">
                <a:solidFill>
                  <a:schemeClr val="accent1"/>
                </a:solidFill>
              </a:rPr>
              <a:t>center</a:t>
            </a:r>
            <a:r>
              <a:rPr lang="en-US" sz="1800"/>
              <a:t>, </a:t>
            </a:r>
            <a:r>
              <a:rPr lang="en-US" sz="1800">
                <a:solidFill>
                  <a:schemeClr val="accent1"/>
                </a:solidFill>
              </a:rPr>
              <a:t>stretch </a:t>
            </a:r>
            <a:r>
              <a:rPr lang="en-US" sz="1800"/>
              <a:t>(výchozí), </a:t>
            </a:r>
            <a:r>
              <a:rPr lang="en-US" sz="1800">
                <a:solidFill>
                  <a:schemeClr val="accent1"/>
                </a:solidFill>
              </a:rPr>
              <a:t>baseline</a:t>
            </a:r>
            <a:endParaRPr sz="1800">
              <a:solidFill>
                <a:schemeClr val="accent1"/>
              </a:solidFill>
            </a:endParaRPr>
          </a:p>
        </p:txBody>
      </p:sp>
      <p:cxnSp>
        <p:nvCxnSpPr>
          <p:cNvPr id="255" name="Google Shape;255;p43"/>
          <p:cNvCxnSpPr/>
          <p:nvPr/>
        </p:nvCxnSpPr>
        <p:spPr>
          <a:xfrm>
            <a:off x="757650" y="1823788"/>
            <a:ext cx="0" cy="1925100"/>
          </a:xfrm>
          <a:prstGeom prst="straightConnector1">
            <a:avLst/>
          </a:prstGeom>
          <a:noFill/>
          <a:ln w="19050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6" name="Google Shape;256;p43"/>
          <p:cNvSpPr txBox="1"/>
          <p:nvPr/>
        </p:nvSpPr>
        <p:spPr>
          <a:xfrm rot="-5400000">
            <a:off x="165000" y="1843013"/>
            <a:ext cx="904500" cy="50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CCCCCC"/>
                </a:solidFill>
              </a:rPr>
              <a:t>CSS</a:t>
            </a:r>
            <a:endParaRPr sz="1800">
              <a:solidFill>
                <a:srgbClr val="CCCCCC"/>
              </a:solidFill>
            </a:endParaRPr>
          </a:p>
        </p:txBody>
      </p:sp>
      <p:sp>
        <p:nvSpPr>
          <p:cNvPr id="257" name="Google Shape;257;p43"/>
          <p:cNvSpPr txBox="1"/>
          <p:nvPr/>
        </p:nvSpPr>
        <p:spPr>
          <a:xfrm>
            <a:off x="1052750" y="1873200"/>
            <a:ext cx="6310200" cy="19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.kontejner </a:t>
            </a:r>
            <a:r>
              <a:rPr lang="en-US" sz="3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3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635000" lvl="0" indent="-381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align-items</a:t>
            </a:r>
            <a:r>
              <a:rPr lang="en-US" sz="3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: center;</a:t>
            </a:r>
            <a:endParaRPr sz="3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3000">
              <a:solidFill>
                <a:srgbClr val="EB008B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258" name="Google Shape;25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47350" y="1350169"/>
            <a:ext cx="4117736" cy="52030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4"/>
          <p:cNvSpPr txBox="1">
            <a:spLocks noGrp="1"/>
          </p:cNvSpPr>
          <p:nvPr>
            <p:ph type="title"/>
          </p:nvPr>
        </p:nvSpPr>
        <p:spPr>
          <a:xfrm>
            <a:off x="964660" y="528469"/>
            <a:ext cx="8325300" cy="82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Zalamování řádku ve flexboxu</a:t>
            </a:r>
            <a:endParaRPr/>
          </a:p>
        </p:txBody>
      </p:sp>
      <p:sp>
        <p:nvSpPr>
          <p:cNvPr id="264" name="Google Shape;264;p44"/>
          <p:cNvSpPr txBox="1">
            <a:spLocks noGrp="1"/>
          </p:cNvSpPr>
          <p:nvPr>
            <p:ph type="body" idx="1"/>
          </p:nvPr>
        </p:nvSpPr>
        <p:spPr>
          <a:xfrm>
            <a:off x="1052750" y="4227650"/>
            <a:ext cx="6176700" cy="21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800"/>
              <a:t>Když se položky do flexboxu nevejdou, tak nebudou z flexboxu vyčnívat ven, ale zalomí se na další řádek.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800" b="1"/>
              <a:t>Možné hodnoty:</a:t>
            </a:r>
            <a:br>
              <a:rPr lang="en-US" sz="1800"/>
            </a:br>
            <a:r>
              <a:rPr lang="en-US" sz="1800">
                <a:solidFill>
                  <a:schemeClr val="accent1"/>
                </a:solidFill>
              </a:rPr>
              <a:t>nowrap </a:t>
            </a:r>
            <a:r>
              <a:rPr lang="en-US" sz="1800"/>
              <a:t>(výchozí), </a:t>
            </a:r>
            <a:r>
              <a:rPr lang="en-US" sz="1800">
                <a:solidFill>
                  <a:schemeClr val="accent1"/>
                </a:solidFill>
              </a:rPr>
              <a:t>wrap</a:t>
            </a:r>
            <a:r>
              <a:rPr lang="en-US" sz="1800"/>
              <a:t>, </a:t>
            </a:r>
            <a:r>
              <a:rPr lang="en-US" sz="1800">
                <a:solidFill>
                  <a:schemeClr val="accent1"/>
                </a:solidFill>
              </a:rPr>
              <a:t>wrap-reverse</a:t>
            </a:r>
            <a:endParaRPr sz="1800">
              <a:solidFill>
                <a:schemeClr val="accent1"/>
              </a:solidFill>
            </a:endParaRPr>
          </a:p>
        </p:txBody>
      </p:sp>
      <p:cxnSp>
        <p:nvCxnSpPr>
          <p:cNvPr id="265" name="Google Shape;265;p44"/>
          <p:cNvCxnSpPr/>
          <p:nvPr/>
        </p:nvCxnSpPr>
        <p:spPr>
          <a:xfrm>
            <a:off x="757650" y="1823788"/>
            <a:ext cx="0" cy="1925100"/>
          </a:xfrm>
          <a:prstGeom prst="straightConnector1">
            <a:avLst/>
          </a:prstGeom>
          <a:noFill/>
          <a:ln w="19050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6" name="Google Shape;266;p44"/>
          <p:cNvSpPr txBox="1"/>
          <p:nvPr/>
        </p:nvSpPr>
        <p:spPr>
          <a:xfrm rot="-5400000">
            <a:off x="165000" y="1843013"/>
            <a:ext cx="904500" cy="50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CCCCCC"/>
                </a:solidFill>
              </a:rPr>
              <a:t>CSS</a:t>
            </a:r>
            <a:endParaRPr sz="1800">
              <a:solidFill>
                <a:srgbClr val="CCCCCC"/>
              </a:solidFill>
            </a:endParaRPr>
          </a:p>
        </p:txBody>
      </p:sp>
      <p:sp>
        <p:nvSpPr>
          <p:cNvPr id="267" name="Google Shape;267;p44"/>
          <p:cNvSpPr txBox="1"/>
          <p:nvPr/>
        </p:nvSpPr>
        <p:spPr>
          <a:xfrm>
            <a:off x="1052750" y="1873200"/>
            <a:ext cx="6310200" cy="19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.kontejner </a:t>
            </a:r>
            <a:r>
              <a:rPr lang="en-US" sz="3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3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635000" lvl="0" indent="-381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flex-wrap</a:t>
            </a:r>
            <a:r>
              <a:rPr lang="en-US" sz="3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: wrap;</a:t>
            </a:r>
            <a:endParaRPr sz="3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3000">
              <a:solidFill>
                <a:srgbClr val="EB008B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268" name="Google Shape;26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81775" y="1641875"/>
            <a:ext cx="4657750" cy="21469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5"/>
          <p:cNvSpPr txBox="1">
            <a:spLocks noGrp="1"/>
          </p:cNvSpPr>
          <p:nvPr>
            <p:ph type="title"/>
          </p:nvPr>
        </p:nvSpPr>
        <p:spPr>
          <a:xfrm>
            <a:off x="964660" y="528469"/>
            <a:ext cx="8325300" cy="82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Zalamování řádku ve flexboxu</a:t>
            </a:r>
            <a:endParaRPr/>
          </a:p>
        </p:txBody>
      </p:sp>
      <p:sp>
        <p:nvSpPr>
          <p:cNvPr id="274" name="Google Shape;274;p45"/>
          <p:cNvSpPr txBox="1">
            <a:spLocks noGrp="1"/>
          </p:cNvSpPr>
          <p:nvPr>
            <p:ph type="body" idx="1"/>
          </p:nvPr>
        </p:nvSpPr>
        <p:spPr>
          <a:xfrm>
            <a:off x="964650" y="1350175"/>
            <a:ext cx="9941400" cy="343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000"/>
              <a:t>Kde se řádek zalomí se vyhodnotí podle výchozích šířek položek (jejich </a:t>
            </a:r>
            <a:r>
              <a:rPr lang="en-US" sz="3000">
                <a:solidFill>
                  <a:schemeClr val="accent1"/>
                </a:solidFill>
              </a:rPr>
              <a:t>flex-basis</a:t>
            </a:r>
            <a:r>
              <a:rPr lang="en-US" sz="3000"/>
              <a:t>).</a:t>
            </a:r>
            <a:endParaRPr sz="3000"/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000" b="1"/>
              <a:t>Na každém řádku samostatně pak probíhá výpočet</a:t>
            </a:r>
            <a:r>
              <a:rPr lang="en-US" sz="3000"/>
              <a:t>, zda se mají položky roztáhnout, smrsknout, jak se mají zarovnat, apod.</a:t>
            </a:r>
            <a:endParaRPr sz="3000"/>
          </a:p>
        </p:txBody>
      </p:sp>
      <p:pic>
        <p:nvPicPr>
          <p:cNvPr id="275" name="Google Shape;275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19900" y="4318400"/>
            <a:ext cx="4657750" cy="21469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6"/>
          <p:cNvSpPr txBox="1">
            <a:spLocks noGrp="1"/>
          </p:cNvSpPr>
          <p:nvPr>
            <p:ph type="title"/>
          </p:nvPr>
        </p:nvSpPr>
        <p:spPr>
          <a:xfrm>
            <a:off x="1079770" y="1371600"/>
            <a:ext cx="10029300" cy="439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Občas se hodí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/>
              <a:t>(ale používá se relativně zřídka)</a:t>
            </a:r>
            <a:endParaRPr sz="360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7"/>
          <p:cNvSpPr txBox="1">
            <a:spLocks noGrp="1"/>
          </p:cNvSpPr>
          <p:nvPr>
            <p:ph type="title"/>
          </p:nvPr>
        </p:nvSpPr>
        <p:spPr>
          <a:xfrm>
            <a:off x="964660" y="528469"/>
            <a:ext cx="8325300" cy="82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Zarovnání položek ve směru vedlejší osy</a:t>
            </a:r>
            <a:endParaRPr/>
          </a:p>
        </p:txBody>
      </p:sp>
      <p:sp>
        <p:nvSpPr>
          <p:cNvPr id="286" name="Google Shape;286;p47"/>
          <p:cNvSpPr txBox="1">
            <a:spLocks noGrp="1"/>
          </p:cNvSpPr>
          <p:nvPr>
            <p:ph type="body" idx="1"/>
          </p:nvPr>
        </p:nvSpPr>
        <p:spPr>
          <a:xfrm>
            <a:off x="1052750" y="4227650"/>
            <a:ext cx="6176700" cy="21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800"/>
              <a:t>Když má flexbox nastavenou větší výšku, než je výška jeho obsahu, můžeme uvnitř flexboxu celý obsah vertikálně zarovnat. (ne vertikálně, ale ve směru vedlejší osy)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800" b="1"/>
              <a:t>Možné hodnoty:</a:t>
            </a:r>
            <a:br>
              <a:rPr lang="en-US" sz="1800"/>
            </a:br>
            <a:r>
              <a:rPr lang="en-US" sz="1800">
                <a:solidFill>
                  <a:schemeClr val="accent1"/>
                </a:solidFill>
              </a:rPr>
              <a:t>flex-start </a:t>
            </a:r>
            <a:r>
              <a:rPr lang="en-US" sz="1800"/>
              <a:t>(výchozí), </a:t>
            </a:r>
            <a:r>
              <a:rPr lang="en-US" sz="1800">
                <a:solidFill>
                  <a:schemeClr val="accent1"/>
                </a:solidFill>
              </a:rPr>
              <a:t>flex-end</a:t>
            </a:r>
            <a:r>
              <a:rPr lang="en-US" sz="1800"/>
              <a:t>, </a:t>
            </a:r>
            <a:r>
              <a:rPr lang="en-US" sz="1800">
                <a:solidFill>
                  <a:schemeClr val="accent1"/>
                </a:solidFill>
              </a:rPr>
              <a:t>center</a:t>
            </a:r>
            <a:r>
              <a:rPr lang="en-US" sz="1800"/>
              <a:t>, </a:t>
            </a:r>
            <a:r>
              <a:rPr lang="en-US" sz="1800">
                <a:solidFill>
                  <a:schemeClr val="accent1"/>
                </a:solidFill>
              </a:rPr>
              <a:t>stretch</a:t>
            </a:r>
            <a:r>
              <a:rPr lang="en-US" sz="1800">
                <a:solidFill>
                  <a:srgbClr val="000000"/>
                </a:solidFill>
              </a:rPr>
              <a:t>,</a:t>
            </a:r>
            <a:r>
              <a:rPr lang="en-US" sz="1800">
                <a:solidFill>
                  <a:schemeClr val="accent1"/>
                </a:solidFill>
              </a:rPr>
              <a:t> space-between</a:t>
            </a:r>
            <a:r>
              <a:rPr lang="en-US" sz="1800"/>
              <a:t>, </a:t>
            </a:r>
            <a:r>
              <a:rPr lang="en-US" sz="1800">
                <a:solidFill>
                  <a:schemeClr val="accent1"/>
                </a:solidFill>
              </a:rPr>
              <a:t>space-around</a:t>
            </a:r>
            <a:endParaRPr sz="1800">
              <a:solidFill>
                <a:schemeClr val="accent1"/>
              </a:solidFill>
            </a:endParaRPr>
          </a:p>
        </p:txBody>
      </p:sp>
      <p:cxnSp>
        <p:nvCxnSpPr>
          <p:cNvPr id="287" name="Google Shape;287;p47"/>
          <p:cNvCxnSpPr/>
          <p:nvPr/>
        </p:nvCxnSpPr>
        <p:spPr>
          <a:xfrm>
            <a:off x="757650" y="1823788"/>
            <a:ext cx="0" cy="1925100"/>
          </a:xfrm>
          <a:prstGeom prst="straightConnector1">
            <a:avLst/>
          </a:prstGeom>
          <a:noFill/>
          <a:ln w="19050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8" name="Google Shape;288;p47"/>
          <p:cNvSpPr txBox="1"/>
          <p:nvPr/>
        </p:nvSpPr>
        <p:spPr>
          <a:xfrm rot="-5400000">
            <a:off x="165000" y="1843013"/>
            <a:ext cx="904500" cy="50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CCCCCC"/>
                </a:solidFill>
              </a:rPr>
              <a:t>CSS</a:t>
            </a:r>
            <a:endParaRPr sz="1800">
              <a:solidFill>
                <a:srgbClr val="CCCCCC"/>
              </a:solidFill>
            </a:endParaRPr>
          </a:p>
        </p:txBody>
      </p:sp>
      <p:sp>
        <p:nvSpPr>
          <p:cNvPr id="289" name="Google Shape;289;p47"/>
          <p:cNvSpPr txBox="1"/>
          <p:nvPr/>
        </p:nvSpPr>
        <p:spPr>
          <a:xfrm>
            <a:off x="1052750" y="1873200"/>
            <a:ext cx="6310200" cy="19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.kontejner </a:t>
            </a:r>
            <a:r>
              <a:rPr lang="en-US" sz="3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3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635000" lvl="0" indent="-381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align-content</a:t>
            </a:r>
            <a:r>
              <a:rPr lang="en-US" sz="3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: center;</a:t>
            </a:r>
            <a:endParaRPr sz="3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3000">
              <a:solidFill>
                <a:srgbClr val="EB008B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290" name="Google Shape;290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15350" y="1350169"/>
            <a:ext cx="4002331" cy="52030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8"/>
          <p:cNvSpPr txBox="1">
            <a:spLocks noGrp="1"/>
          </p:cNvSpPr>
          <p:nvPr>
            <p:ph type="title"/>
          </p:nvPr>
        </p:nvSpPr>
        <p:spPr>
          <a:xfrm>
            <a:off x="964660" y="528469"/>
            <a:ext cx="8325300" cy="82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Zarovnání jedné položky</a:t>
            </a:r>
            <a:endParaRPr/>
          </a:p>
        </p:txBody>
      </p:sp>
      <p:sp>
        <p:nvSpPr>
          <p:cNvPr id="296" name="Google Shape;296;p48"/>
          <p:cNvSpPr txBox="1">
            <a:spLocks noGrp="1"/>
          </p:cNvSpPr>
          <p:nvPr>
            <p:ph type="body" idx="1"/>
          </p:nvPr>
        </p:nvSpPr>
        <p:spPr>
          <a:xfrm>
            <a:off x="1052750" y="4227650"/>
            <a:ext cx="6176700" cy="21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800"/>
              <a:t>I když jsou položky nějak zarovnané pomocí align-items ve směru vedlejší osy, můžeme konkrétní položku zarovnat jinak. 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800" b="1"/>
              <a:t>Možné hodnoty:</a:t>
            </a:r>
            <a:br>
              <a:rPr lang="en-US" sz="1800"/>
            </a:br>
            <a:r>
              <a:rPr lang="en-US" sz="1800">
                <a:solidFill>
                  <a:schemeClr val="accent1"/>
                </a:solidFill>
              </a:rPr>
              <a:t>auto </a:t>
            </a:r>
            <a:r>
              <a:rPr lang="en-US" sz="1800"/>
              <a:t>(výchozí), </a:t>
            </a:r>
            <a:r>
              <a:rPr lang="en-US" sz="1800">
                <a:solidFill>
                  <a:schemeClr val="accent1"/>
                </a:solidFill>
              </a:rPr>
              <a:t>flex-start</a:t>
            </a:r>
            <a:r>
              <a:rPr lang="en-US" sz="1800"/>
              <a:t>, </a:t>
            </a:r>
            <a:r>
              <a:rPr lang="en-US" sz="1800">
                <a:solidFill>
                  <a:schemeClr val="accent1"/>
                </a:solidFill>
              </a:rPr>
              <a:t>flex-end</a:t>
            </a:r>
            <a:r>
              <a:rPr lang="en-US" sz="1800"/>
              <a:t>, </a:t>
            </a:r>
            <a:r>
              <a:rPr lang="en-US" sz="1800">
                <a:solidFill>
                  <a:schemeClr val="accent1"/>
                </a:solidFill>
              </a:rPr>
              <a:t>center</a:t>
            </a:r>
            <a:r>
              <a:rPr lang="en-US" sz="1800"/>
              <a:t>, </a:t>
            </a:r>
            <a:r>
              <a:rPr lang="en-US" sz="1800">
                <a:solidFill>
                  <a:schemeClr val="accent1"/>
                </a:solidFill>
              </a:rPr>
              <a:t>baseline</a:t>
            </a:r>
            <a:r>
              <a:rPr lang="en-US" sz="1800"/>
              <a:t>, </a:t>
            </a:r>
            <a:r>
              <a:rPr lang="en-US" sz="1800">
                <a:solidFill>
                  <a:schemeClr val="accent1"/>
                </a:solidFill>
              </a:rPr>
              <a:t>stretch</a:t>
            </a:r>
            <a:endParaRPr sz="1800">
              <a:solidFill>
                <a:schemeClr val="accent1"/>
              </a:solidFill>
            </a:endParaRPr>
          </a:p>
        </p:txBody>
      </p:sp>
      <p:cxnSp>
        <p:nvCxnSpPr>
          <p:cNvPr id="297" name="Google Shape;297;p48"/>
          <p:cNvCxnSpPr/>
          <p:nvPr/>
        </p:nvCxnSpPr>
        <p:spPr>
          <a:xfrm>
            <a:off x="757650" y="1823788"/>
            <a:ext cx="0" cy="1925100"/>
          </a:xfrm>
          <a:prstGeom prst="straightConnector1">
            <a:avLst/>
          </a:prstGeom>
          <a:noFill/>
          <a:ln w="19050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8" name="Google Shape;298;p48"/>
          <p:cNvSpPr txBox="1"/>
          <p:nvPr/>
        </p:nvSpPr>
        <p:spPr>
          <a:xfrm rot="-5400000">
            <a:off x="165000" y="1843013"/>
            <a:ext cx="904500" cy="50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CCCCCC"/>
                </a:solidFill>
              </a:rPr>
              <a:t>CSS</a:t>
            </a:r>
            <a:endParaRPr sz="1800">
              <a:solidFill>
                <a:srgbClr val="CCCCCC"/>
              </a:solidFill>
            </a:endParaRPr>
          </a:p>
        </p:txBody>
      </p:sp>
      <p:sp>
        <p:nvSpPr>
          <p:cNvPr id="299" name="Google Shape;299;p48"/>
          <p:cNvSpPr txBox="1"/>
          <p:nvPr/>
        </p:nvSpPr>
        <p:spPr>
          <a:xfrm>
            <a:off x="1052750" y="1873200"/>
            <a:ext cx="6310200" cy="19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.flexitem </a:t>
            </a:r>
            <a:r>
              <a:rPr lang="en-US" sz="3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3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635000" lvl="0" indent="-381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align-self</a:t>
            </a:r>
            <a:r>
              <a:rPr lang="en-US" sz="3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: flex-end;</a:t>
            </a:r>
            <a:endParaRPr sz="3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3000">
              <a:solidFill>
                <a:srgbClr val="EB008B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00" name="Google Shape;300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81850" y="1873200"/>
            <a:ext cx="4657750" cy="22998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6"/>
          <p:cNvSpPr txBox="1">
            <a:spLocks noGrp="1"/>
          </p:cNvSpPr>
          <p:nvPr>
            <p:ph type="title"/>
          </p:nvPr>
        </p:nvSpPr>
        <p:spPr>
          <a:xfrm>
            <a:off x="1079770" y="1371600"/>
            <a:ext cx="10029300" cy="439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Zajímavé zdroje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4478220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>
            <a:spLocks noGrp="1"/>
          </p:cNvSpPr>
          <p:nvPr>
            <p:ph type="body" idx="1"/>
          </p:nvPr>
        </p:nvSpPr>
        <p:spPr>
          <a:xfrm>
            <a:off x="964660" y="1378151"/>
            <a:ext cx="10134600" cy="440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064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nástroj pro tvorbu layoutu - rozložení prvků na stránce</a:t>
            </a:r>
            <a:br>
              <a:rPr lang="en-US"/>
            </a:br>
            <a:endParaRPr/>
          </a:p>
          <a:p>
            <a:pPr marL="45720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v CSS pravěku se k tomu účelu používaly tabulky nebo floaty - ani jedno z toho ale nikdy nebylo zamýšleno pro tvorbu layoutu stránky</a:t>
            </a:r>
            <a:br>
              <a:rPr lang="en-US"/>
            </a:br>
            <a:endParaRPr/>
          </a:p>
          <a:p>
            <a:pPr marL="45720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Flexbox = webdesignerský dar z nebes!</a:t>
            </a:r>
            <a:endParaRPr/>
          </a:p>
        </p:txBody>
      </p:sp>
      <p:sp>
        <p:nvSpPr>
          <p:cNvPr id="80" name="Google Shape;80;p18"/>
          <p:cNvSpPr txBox="1">
            <a:spLocks noGrp="1"/>
          </p:cNvSpPr>
          <p:nvPr>
            <p:ph type="title"/>
          </p:nvPr>
        </p:nvSpPr>
        <p:spPr>
          <a:xfrm>
            <a:off x="964660" y="528469"/>
            <a:ext cx="8325300" cy="82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Flexbox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6917647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6"/>
          <p:cNvSpPr txBox="1">
            <a:spLocks noGrp="1"/>
          </p:cNvSpPr>
          <p:nvPr>
            <p:ph type="title"/>
          </p:nvPr>
        </p:nvSpPr>
        <p:spPr>
          <a:xfrm>
            <a:off x="964660" y="528469"/>
            <a:ext cx="8325300" cy="82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Video kurz</a:t>
            </a:r>
            <a:endParaRPr/>
          </a:p>
        </p:txBody>
      </p:sp>
      <p:sp>
        <p:nvSpPr>
          <p:cNvPr id="68" name="Google Shape;68;p16"/>
          <p:cNvSpPr txBox="1">
            <a:spLocks noGrp="1"/>
          </p:cNvSpPr>
          <p:nvPr>
            <p:ph type="body" idx="1"/>
          </p:nvPr>
        </p:nvSpPr>
        <p:spPr>
          <a:xfrm>
            <a:off x="964660" y="1378151"/>
            <a:ext cx="10134600" cy="440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666666"/>
                </a:solidFill>
              </a:rPr>
              <a:t>Skvělý video kurz od Wes Bos: </a:t>
            </a:r>
            <a:endParaRPr sz="2400">
              <a:solidFill>
                <a:srgbClr val="666666"/>
              </a:solidFill>
            </a:endParaRPr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6000" u="sng">
                <a:solidFill>
                  <a:schemeClr val="hlink"/>
                </a:solidFill>
                <a:hlinkClick r:id="rId3"/>
              </a:rPr>
              <a:t>https://flexbox.io/</a:t>
            </a:r>
            <a:endParaRPr sz="6000">
              <a:solidFill>
                <a:srgbClr val="666666"/>
              </a:solidFill>
            </a:endParaRPr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endParaRPr sz="2400">
              <a:solidFill>
                <a:srgbClr val="666666"/>
              </a:solidFill>
            </a:endParaRPr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rgbClr val="666666"/>
                </a:solidFill>
              </a:rPr>
              <a:t>Je nutné zadat email, na který přijdou odkazy na videa.</a:t>
            </a:r>
            <a:endParaRPr sz="6000">
              <a:solidFill>
                <a:srgbClr val="666666"/>
              </a:solidFill>
            </a:endParaRPr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093763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"/>
          <p:cNvSpPr txBox="1">
            <a:spLocks noGrp="1"/>
          </p:cNvSpPr>
          <p:nvPr>
            <p:ph type="title"/>
          </p:nvPr>
        </p:nvSpPr>
        <p:spPr>
          <a:xfrm>
            <a:off x="964660" y="528469"/>
            <a:ext cx="8325300" cy="82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Referenční příručka</a:t>
            </a:r>
            <a:endParaRPr/>
          </a:p>
        </p:txBody>
      </p:sp>
      <p:sp>
        <p:nvSpPr>
          <p:cNvPr id="74" name="Google Shape;74;p17"/>
          <p:cNvSpPr txBox="1">
            <a:spLocks noGrp="1"/>
          </p:cNvSpPr>
          <p:nvPr>
            <p:ph type="body" idx="1"/>
          </p:nvPr>
        </p:nvSpPr>
        <p:spPr>
          <a:xfrm>
            <a:off x="964660" y="1378151"/>
            <a:ext cx="10134600" cy="440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666666"/>
                </a:solidFill>
              </a:rPr>
              <a:t>Kompletní referenční příručka/návod k flexboxu: </a:t>
            </a:r>
            <a:endParaRPr sz="2400">
              <a:solidFill>
                <a:srgbClr val="666666"/>
              </a:solidFill>
            </a:endParaRPr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200" u="sng">
                <a:solidFill>
                  <a:schemeClr val="hlink"/>
                </a:solidFill>
                <a:hlinkClick r:id="rId3"/>
              </a:rPr>
              <a:t>https://css-tricks.com/snippets/css/a-guide-to-flexbox/</a:t>
            </a:r>
            <a:endParaRPr sz="3200">
              <a:solidFill>
                <a:srgbClr val="666666"/>
              </a:solidFill>
            </a:endParaRPr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682882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6"/>
          <p:cNvSpPr txBox="1">
            <a:spLocks noGrp="1"/>
          </p:cNvSpPr>
          <p:nvPr>
            <p:ph type="title"/>
          </p:nvPr>
        </p:nvSpPr>
        <p:spPr>
          <a:xfrm>
            <a:off x="1079770" y="1371600"/>
            <a:ext cx="10029300" cy="439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cs-CZ" dirty="0"/>
              <a:t>A na závěr něco pro radost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2636195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9"/>
          <p:cNvSpPr txBox="1">
            <a:spLocks noGrp="1"/>
          </p:cNvSpPr>
          <p:nvPr>
            <p:ph type="title"/>
          </p:nvPr>
        </p:nvSpPr>
        <p:spPr>
          <a:xfrm>
            <a:off x="964660" y="528469"/>
            <a:ext cx="8325300" cy="82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-CZ" dirty="0"/>
              <a:t>Hra</a:t>
            </a:r>
            <a:endParaRPr dirty="0"/>
          </a:p>
        </p:txBody>
      </p:sp>
      <p:sp>
        <p:nvSpPr>
          <p:cNvPr id="85" name="Google Shape;85;p19"/>
          <p:cNvSpPr txBox="1">
            <a:spLocks noGrp="1"/>
          </p:cNvSpPr>
          <p:nvPr>
            <p:ph type="body" idx="1"/>
          </p:nvPr>
        </p:nvSpPr>
        <p:spPr>
          <a:xfrm>
            <a:off x="964660" y="1378151"/>
            <a:ext cx="10134600" cy="273071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cs-CZ" sz="2400" dirty="0">
                <a:solidFill>
                  <a:srgbClr val="666666"/>
                </a:solidFill>
              </a:rPr>
              <a:t>Super hra na procvičení flexboxu: </a:t>
            </a:r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4800" u="sng" dirty="0">
                <a:solidFill>
                  <a:schemeClr val="hlink"/>
                </a:solidFill>
                <a:hlinkClick r:id="rId3"/>
              </a:rPr>
              <a:t>https://</a:t>
            </a:r>
            <a:r>
              <a:rPr lang="cs-CZ" sz="4800" u="sng" dirty="0">
                <a:solidFill>
                  <a:schemeClr val="hlink"/>
                </a:solidFill>
                <a:hlinkClick r:id="rId3"/>
              </a:rPr>
              <a:t>flexboxfroggy</a:t>
            </a:r>
            <a:r>
              <a:rPr lang="en-US" sz="4800" u="sng" dirty="0">
                <a:solidFill>
                  <a:schemeClr val="hlink"/>
                </a:solidFill>
                <a:hlinkClick r:id="rId3"/>
              </a:rPr>
              <a:t>.com/#cs</a:t>
            </a:r>
            <a:endParaRPr sz="4800" dirty="0">
              <a:solidFill>
                <a:srgbClr val="666666"/>
              </a:solidFill>
            </a:endParaRPr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endParaRPr dirty="0">
              <a:solidFill>
                <a:srgbClr val="666666"/>
              </a:solidFill>
            </a:endParaRPr>
          </a:p>
        </p:txBody>
      </p:sp>
      <p:pic>
        <p:nvPicPr>
          <p:cNvPr id="86" name="Google Shape;86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04175" y="4687225"/>
            <a:ext cx="1865300" cy="140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9"/>
          <p:cNvSpPr txBox="1">
            <a:spLocks noGrp="1"/>
          </p:cNvSpPr>
          <p:nvPr>
            <p:ph type="title"/>
          </p:nvPr>
        </p:nvSpPr>
        <p:spPr>
          <a:xfrm>
            <a:off x="964660" y="528469"/>
            <a:ext cx="8325300" cy="82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-CZ" dirty="0"/>
              <a:t>Hra</a:t>
            </a:r>
            <a:endParaRPr dirty="0"/>
          </a:p>
        </p:txBody>
      </p:sp>
      <p:sp>
        <p:nvSpPr>
          <p:cNvPr id="85" name="Google Shape;85;p19"/>
          <p:cNvSpPr txBox="1">
            <a:spLocks noGrp="1"/>
          </p:cNvSpPr>
          <p:nvPr>
            <p:ph type="body" idx="1"/>
          </p:nvPr>
        </p:nvSpPr>
        <p:spPr>
          <a:xfrm>
            <a:off x="1290753" y="1267041"/>
            <a:ext cx="9610489" cy="178491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cs-CZ" sz="2400" dirty="0">
                <a:solidFill>
                  <a:srgbClr val="666666"/>
                </a:solidFill>
              </a:rPr>
              <a:t>Tower defense hra na procvičení flexboxu: </a:t>
            </a:r>
          </a:p>
          <a:p>
            <a:pPr marL="0" lvl="0" indent="0" algn="ctr">
              <a:buNone/>
            </a:pPr>
            <a:r>
              <a:rPr lang="cs-CZ" sz="4800" dirty="0">
                <a:hlinkClick r:id="rId3"/>
              </a:rPr>
              <a:t>http://www.flexboxdefense.com/</a:t>
            </a:r>
            <a:endParaRPr dirty="0">
              <a:solidFill>
                <a:srgbClr val="666666"/>
              </a:solidFill>
            </a:endParaRPr>
          </a:p>
        </p:txBody>
      </p:sp>
      <p:pic>
        <p:nvPicPr>
          <p:cNvPr id="3" name="Obrázek 2">
            <a:extLst>
              <a:ext uri="{FF2B5EF4-FFF2-40B4-BE49-F238E27FC236}">
                <a16:creationId xmlns:a16="http://schemas.microsoft.com/office/drawing/2014/main" id="{77E645C3-09D6-4C69-9C0B-BBB2237F31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2884" y="3289835"/>
            <a:ext cx="4086225" cy="291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96612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9"/>
          <p:cNvSpPr txBox="1">
            <a:spLocks noGrp="1"/>
          </p:cNvSpPr>
          <p:nvPr>
            <p:ph type="title"/>
          </p:nvPr>
        </p:nvSpPr>
        <p:spPr>
          <a:xfrm>
            <a:off x="964660" y="528469"/>
            <a:ext cx="8325300" cy="82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-CZ" dirty="0"/>
              <a:t>Hra</a:t>
            </a:r>
            <a:endParaRPr dirty="0"/>
          </a:p>
        </p:txBody>
      </p:sp>
      <p:sp>
        <p:nvSpPr>
          <p:cNvPr id="85" name="Google Shape;85;p19"/>
          <p:cNvSpPr txBox="1">
            <a:spLocks noGrp="1"/>
          </p:cNvSpPr>
          <p:nvPr>
            <p:ph type="body" idx="1"/>
          </p:nvPr>
        </p:nvSpPr>
        <p:spPr>
          <a:xfrm>
            <a:off x="964660" y="1092530"/>
            <a:ext cx="10134600" cy="187630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cs-CZ" sz="2400" dirty="0">
                <a:solidFill>
                  <a:srgbClr val="666666"/>
                </a:solidFill>
              </a:rPr>
              <a:t>Bojíte se zombií?!?</a:t>
            </a:r>
            <a:endParaRPr sz="2400" dirty="0">
              <a:solidFill>
                <a:srgbClr val="666666"/>
              </a:solidFill>
            </a:endParaRPr>
          </a:p>
          <a:p>
            <a:pPr marL="0" lvl="0" indent="0" algn="ctr">
              <a:buNone/>
            </a:pPr>
            <a:r>
              <a:rPr lang="cs-CZ" dirty="0">
                <a:hlinkClick r:id="rId3"/>
              </a:rPr>
              <a:t>https://flexboxzombies.com/p/flexbox-zombies</a:t>
            </a:r>
            <a:endParaRPr dirty="0">
              <a:solidFill>
                <a:srgbClr val="666666"/>
              </a:solidFill>
            </a:endParaRPr>
          </a:p>
        </p:txBody>
      </p:sp>
      <p:pic>
        <p:nvPicPr>
          <p:cNvPr id="2" name="Obrázek 1">
            <a:extLst>
              <a:ext uri="{FF2B5EF4-FFF2-40B4-BE49-F238E27FC236}">
                <a16:creationId xmlns:a16="http://schemas.microsoft.com/office/drawing/2014/main" id="{C14E778A-FB02-46FB-935A-A169A3F43D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9310" y="3035784"/>
            <a:ext cx="8325300" cy="3293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2468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0"/>
          <p:cNvSpPr txBox="1">
            <a:spLocks noGrp="1"/>
          </p:cNvSpPr>
          <p:nvPr>
            <p:ph type="title"/>
          </p:nvPr>
        </p:nvSpPr>
        <p:spPr>
          <a:xfrm>
            <a:off x="1079770" y="1371600"/>
            <a:ext cx="10029300" cy="439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cs-CZ" dirty="0"/>
              <a:t>Odbočka do historie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661551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>
            <a:spLocks noGrp="1"/>
          </p:cNvSpPr>
          <p:nvPr>
            <p:ph type="body" idx="1"/>
          </p:nvPr>
        </p:nvSpPr>
        <p:spPr>
          <a:xfrm>
            <a:off x="964660" y="1663159"/>
            <a:ext cx="10221896" cy="46910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65150" indent="-514350">
              <a:buFont typeface="+mj-lt"/>
              <a:buAutoNum type="arabicPeriod"/>
            </a:pPr>
            <a:r>
              <a:rPr lang="cs-CZ" dirty="0"/>
              <a:t>Pozicování pomocí tabulek</a:t>
            </a:r>
          </a:p>
          <a:p>
            <a:pPr marL="565150" indent="-514350">
              <a:buFont typeface="+mj-lt"/>
              <a:buAutoNum type="arabicPeriod"/>
            </a:pPr>
            <a:endParaRPr lang="cs-CZ" sz="1200" dirty="0"/>
          </a:p>
          <a:p>
            <a:pPr marL="565150" indent="-514350">
              <a:buFont typeface="+mj-lt"/>
              <a:buAutoNum type="arabicPeriod"/>
            </a:pPr>
            <a:r>
              <a:rPr lang="cs-CZ" dirty="0"/>
              <a:t>Floaty, position, display</a:t>
            </a:r>
          </a:p>
          <a:p>
            <a:pPr marL="50800" indent="0">
              <a:buNone/>
            </a:pPr>
            <a:r>
              <a:rPr lang="cs-CZ" dirty="0"/>
              <a:t>    	float:left;</a:t>
            </a:r>
          </a:p>
          <a:p>
            <a:pPr marL="50800" indent="0">
              <a:buNone/>
            </a:pPr>
            <a:r>
              <a:rPr lang="cs-CZ" dirty="0"/>
              <a:t>    	float:right;</a:t>
            </a:r>
          </a:p>
          <a:p>
            <a:pPr marL="50800" indent="0">
              <a:buNone/>
            </a:pPr>
            <a:r>
              <a:rPr lang="cs-CZ" dirty="0"/>
              <a:t>    	position: relative;</a:t>
            </a:r>
          </a:p>
          <a:p>
            <a:pPr marL="50800" indent="0">
              <a:buNone/>
            </a:pPr>
            <a:r>
              <a:rPr lang="cs-CZ" dirty="0"/>
              <a:t>    	position: absolute;</a:t>
            </a:r>
          </a:p>
          <a:p>
            <a:pPr marL="50800" indent="0">
              <a:buNone/>
            </a:pPr>
            <a:r>
              <a:rPr lang="cs-CZ" dirty="0"/>
              <a:t>    	display: inline-block;</a:t>
            </a:r>
          </a:p>
          <a:p>
            <a:pPr marL="50800" indent="0">
              <a:buNone/>
            </a:pPr>
            <a:endParaRPr lang="cs-CZ" sz="1600" dirty="0"/>
          </a:p>
          <a:p>
            <a:pPr marL="50800" indent="0">
              <a:buNone/>
            </a:pPr>
            <a:r>
              <a:rPr lang="cs-CZ" i="1" dirty="0">
                <a:latin typeface="Calibri" panose="020F0502020204030204" pitchFamily="34" charset="0"/>
                <a:cs typeface="Calibri" panose="020F0502020204030204" pitchFamily="34" charset="0"/>
              </a:rPr>
              <a:t>… tady historie nekončí, budeme pokračovat na dalším slidu…</a:t>
            </a:r>
          </a:p>
          <a:p>
            <a:pPr marL="50800" indent="0">
              <a:buNone/>
            </a:pPr>
            <a:endParaRPr lang="cs-CZ" dirty="0"/>
          </a:p>
          <a:p>
            <a:pPr marL="1422400" lvl="3" indent="0">
              <a:lnSpc>
                <a:spcPct val="115000"/>
              </a:lnSpc>
              <a:spcBef>
                <a:spcPts val="1000"/>
              </a:spcBef>
              <a:buSzPts val="2800"/>
              <a:buNone/>
            </a:pPr>
            <a:endParaRPr dirty="0"/>
          </a:p>
        </p:txBody>
      </p:sp>
      <p:sp>
        <p:nvSpPr>
          <p:cNvPr id="80" name="Google Shape;80;p18"/>
          <p:cNvSpPr txBox="1">
            <a:spLocks noGrp="1"/>
          </p:cNvSpPr>
          <p:nvPr>
            <p:ph type="title"/>
          </p:nvPr>
        </p:nvSpPr>
        <p:spPr>
          <a:xfrm>
            <a:off x="964660" y="503751"/>
            <a:ext cx="8325300" cy="87515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-CZ" dirty="0"/>
              <a:t>Historie layoutu v CSS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987424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>
            <a:spLocks noGrp="1"/>
          </p:cNvSpPr>
          <p:nvPr>
            <p:ph type="body" idx="1"/>
          </p:nvPr>
        </p:nvSpPr>
        <p:spPr>
          <a:xfrm>
            <a:off x="964660" y="1663159"/>
            <a:ext cx="10221896" cy="46910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65150" indent="-514350">
              <a:buFont typeface="+mj-lt"/>
              <a:buAutoNum type="arabicPeriod" startAt="3"/>
            </a:pPr>
            <a:endParaRPr lang="cs-CZ" dirty="0"/>
          </a:p>
          <a:p>
            <a:pPr marL="965200" indent="-914400">
              <a:buSzPct val="100000"/>
              <a:buFont typeface="+mj-lt"/>
              <a:buAutoNum type="arabicPeriod" startAt="3"/>
            </a:pPr>
            <a:r>
              <a:rPr lang="cs-CZ" sz="4800" dirty="0"/>
              <a:t>CSS flexbox</a:t>
            </a:r>
          </a:p>
          <a:p>
            <a:pPr marL="965200" indent="-914400">
              <a:buSzPct val="100000"/>
              <a:buFont typeface="+mj-lt"/>
              <a:buAutoNum type="arabicPeriod" startAt="3"/>
            </a:pPr>
            <a:endParaRPr lang="cs-CZ" sz="4800" dirty="0"/>
          </a:p>
          <a:p>
            <a:pPr marL="965200" indent="-914400">
              <a:buSzPct val="100000"/>
              <a:buFont typeface="+mj-lt"/>
              <a:buAutoNum type="arabicPeriod" startAt="3"/>
            </a:pPr>
            <a:r>
              <a:rPr lang="cs-CZ" sz="4800" dirty="0"/>
              <a:t>CSS grid</a:t>
            </a:r>
          </a:p>
          <a:p>
            <a:pPr marL="965200" indent="-914400">
              <a:buSzPct val="100000"/>
              <a:buFont typeface="+mj-lt"/>
              <a:buAutoNum type="arabicPeriod" startAt="3"/>
            </a:pPr>
            <a:endParaRPr lang="cs-CZ" sz="4800" dirty="0"/>
          </a:p>
          <a:p>
            <a:pPr marL="50800" indent="0">
              <a:buSzPct val="100000"/>
              <a:buNone/>
            </a:pPr>
            <a:r>
              <a:rPr lang="cs-CZ" i="1" dirty="0">
                <a:latin typeface="Calibri" panose="020F0502020204030204" pitchFamily="34" charset="0"/>
                <a:cs typeface="Calibri" panose="020F0502020204030204" pitchFamily="34" charset="0"/>
              </a:rPr>
              <a:t>… tady historie už doopravdy končí (tedy, prozatím) …</a:t>
            </a:r>
          </a:p>
          <a:p>
            <a:pPr marL="1422400" lvl="3" indent="0">
              <a:lnSpc>
                <a:spcPct val="115000"/>
              </a:lnSpc>
              <a:spcBef>
                <a:spcPts val="1000"/>
              </a:spcBef>
              <a:buSzPts val="2800"/>
              <a:buNone/>
            </a:pPr>
            <a:endParaRPr dirty="0"/>
          </a:p>
        </p:txBody>
      </p:sp>
      <p:sp>
        <p:nvSpPr>
          <p:cNvPr id="80" name="Google Shape;80;p18"/>
          <p:cNvSpPr txBox="1">
            <a:spLocks noGrp="1"/>
          </p:cNvSpPr>
          <p:nvPr>
            <p:ph type="title"/>
          </p:nvPr>
        </p:nvSpPr>
        <p:spPr>
          <a:xfrm>
            <a:off x="964660" y="503751"/>
            <a:ext cx="8325300" cy="87515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-CZ" dirty="0"/>
              <a:t>Historie layoutu v CSS – pokračování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552311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9"/>
          <p:cNvSpPr txBox="1">
            <a:spLocks noGrp="1"/>
          </p:cNvSpPr>
          <p:nvPr>
            <p:ph type="body" idx="1"/>
          </p:nvPr>
        </p:nvSpPr>
        <p:spPr>
          <a:xfrm>
            <a:off x="964660" y="1378151"/>
            <a:ext cx="10134600" cy="440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064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cs-CZ" dirty="0"/>
              <a:t>dává věci vedle sebe (resp. podél jedné osy - buď vedle sebe do řádku nebo pod sebe do sloupce)</a:t>
            </a:r>
            <a:br>
              <a:rPr lang="cs-CZ" dirty="0"/>
            </a:br>
            <a:endParaRPr lang="cs-CZ" dirty="0"/>
          </a:p>
          <a:p>
            <a:pPr marL="45720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cs-CZ" dirty="0"/>
              <a:t>přiděluje prvkům uvnitř flexboxu prostor podle nastavených pravidel</a:t>
            </a:r>
            <a:br>
              <a:rPr lang="cs-CZ" dirty="0"/>
            </a:br>
            <a:endParaRPr lang="cs-CZ" dirty="0"/>
          </a:p>
          <a:p>
            <a:pPr marL="45720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cs-CZ" dirty="0"/>
              <a:t>flex = pokud to dovolíme, tak umí prvky smršťovat nebo natahovat tak, aby se vešly vedle sebe</a:t>
            </a:r>
          </a:p>
        </p:txBody>
      </p:sp>
      <p:sp>
        <p:nvSpPr>
          <p:cNvPr id="86" name="Google Shape;86;p19"/>
          <p:cNvSpPr txBox="1">
            <a:spLocks noGrp="1"/>
          </p:cNvSpPr>
          <p:nvPr>
            <p:ph type="title"/>
          </p:nvPr>
        </p:nvSpPr>
        <p:spPr>
          <a:xfrm>
            <a:off x="964660" y="528469"/>
            <a:ext cx="8325300" cy="82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Flexbox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>
            <a:spLocks noGrp="1"/>
          </p:cNvSpPr>
          <p:nvPr>
            <p:ph type="body" idx="1"/>
          </p:nvPr>
        </p:nvSpPr>
        <p:spPr>
          <a:xfrm>
            <a:off x="964660" y="1781913"/>
            <a:ext cx="10400026" cy="39538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65150" indent="-514350">
              <a:lnSpc>
                <a:spcPct val="150000"/>
              </a:lnSpc>
              <a:buFont typeface="+mj-lt"/>
              <a:buAutoNum type="arabicPeriod"/>
            </a:pPr>
            <a:r>
              <a:rPr lang="cs-CZ" dirty="0"/>
              <a:t>Rozlišujeme flex kontejner a flex položky</a:t>
            </a:r>
          </a:p>
          <a:p>
            <a:pPr marL="565150" indent="-514350">
              <a:lnSpc>
                <a:spcPct val="150000"/>
              </a:lnSpc>
              <a:buFont typeface="+mj-lt"/>
              <a:buAutoNum type="arabicPeriod"/>
            </a:pPr>
            <a:endParaRPr lang="cs-CZ" sz="1100" dirty="0"/>
          </a:p>
          <a:p>
            <a:pPr marL="565150" indent="-514350">
              <a:lnSpc>
                <a:spcPct val="150000"/>
              </a:lnSpc>
              <a:buFont typeface="+mj-lt"/>
              <a:buAutoNum type="arabicPeriod"/>
            </a:pPr>
            <a:r>
              <a:rPr lang="cs-CZ" dirty="0"/>
              <a:t>Jednosměrný design</a:t>
            </a:r>
          </a:p>
          <a:p>
            <a:pPr marL="565150" indent="-514350">
              <a:lnSpc>
                <a:spcPct val="150000"/>
              </a:lnSpc>
              <a:buFont typeface="+mj-lt"/>
              <a:buAutoNum type="arabicPeriod"/>
            </a:pPr>
            <a:endParaRPr lang="cs-CZ" sz="1100" dirty="0"/>
          </a:p>
          <a:p>
            <a:pPr marL="565150" indent="-514350">
              <a:lnSpc>
                <a:spcPct val="150000"/>
              </a:lnSpc>
              <a:buFont typeface="+mj-lt"/>
              <a:buAutoNum type="arabicPeriod"/>
            </a:pPr>
            <a:r>
              <a:rPr lang="cs-CZ" dirty="0"/>
              <a:t>Rozlišujeme hlavní osu a vedlejší osu - ale jejich směry se mohou měnit</a:t>
            </a:r>
          </a:p>
          <a:p>
            <a:pPr marL="565150" indent="-514350">
              <a:buFont typeface="+mj-lt"/>
              <a:buAutoNum type="arabicPeriod"/>
            </a:pPr>
            <a:endParaRPr lang="cs-CZ" dirty="0"/>
          </a:p>
          <a:p>
            <a:pPr marL="50800" indent="0">
              <a:buNone/>
            </a:pPr>
            <a:r>
              <a:rPr lang="cs-CZ" dirty="0"/>
              <a:t>    </a:t>
            </a:r>
            <a:endParaRPr dirty="0"/>
          </a:p>
        </p:txBody>
      </p:sp>
      <p:sp>
        <p:nvSpPr>
          <p:cNvPr id="80" name="Google Shape;80;p18"/>
          <p:cNvSpPr txBox="1">
            <a:spLocks noGrp="1"/>
          </p:cNvSpPr>
          <p:nvPr>
            <p:ph type="title"/>
          </p:nvPr>
        </p:nvSpPr>
        <p:spPr>
          <a:xfrm>
            <a:off x="964660" y="684639"/>
            <a:ext cx="8325300" cy="87515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-CZ" dirty="0"/>
              <a:t>Tři důležitá pravidla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64190314"/>
      </p:ext>
    </p:extLst>
  </p:cSld>
  <p:clrMapOvr>
    <a:masterClrMapping/>
  </p:clrMapOvr>
</p:sld>
</file>

<file path=ppt/theme/theme1.xml><?xml version="1.0" encoding="utf-8"?>
<a:theme xmlns:a="http://schemas.openxmlformats.org/drawingml/2006/main" name="Motiv Office">
  <a:themeElements>
    <a:clrScheme name="Vlastní 1">
      <a:dk1>
        <a:srgbClr val="000000"/>
      </a:dk1>
      <a:lt1>
        <a:srgbClr val="FFFFFF"/>
      </a:lt1>
      <a:dk2>
        <a:srgbClr val="2B3990"/>
      </a:dk2>
      <a:lt2>
        <a:srgbClr val="E7E6E6"/>
      </a:lt2>
      <a:accent1>
        <a:srgbClr val="EB008B"/>
      </a:accent1>
      <a:accent2>
        <a:srgbClr val="FFCB04"/>
      </a:accent2>
      <a:accent3>
        <a:srgbClr val="F36F21"/>
      </a:accent3>
      <a:accent4>
        <a:srgbClr val="8CC63E"/>
      </a:accent4>
      <a:accent5>
        <a:srgbClr val="00BFE7"/>
      </a:accent5>
      <a:accent6>
        <a:srgbClr val="91268F"/>
      </a:accent6>
      <a:hlink>
        <a:srgbClr val="EB008B"/>
      </a:hlink>
      <a:folHlink>
        <a:srgbClr val="7F7F7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</TotalTime>
  <Words>1226</Words>
  <Application>Microsoft Office PowerPoint</Application>
  <PresentationFormat>Širokoúhlá obrazovka</PresentationFormat>
  <Paragraphs>186</Paragraphs>
  <Slides>45</Slides>
  <Notes>42</Notes>
  <HiddenSlides>0</HiddenSlides>
  <MMClips>0</MMClips>
  <ScaleCrop>false</ScaleCrop>
  <HeadingPairs>
    <vt:vector size="6" baseType="variant">
      <vt:variant>
        <vt:lpstr>Použitá písma</vt:lpstr>
      </vt:variant>
      <vt:variant>
        <vt:i4>5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45</vt:i4>
      </vt:variant>
    </vt:vector>
  </HeadingPairs>
  <TitlesOfParts>
    <vt:vector size="51" baseType="lpstr">
      <vt:lpstr>Arial</vt:lpstr>
      <vt:lpstr>Open Sans</vt:lpstr>
      <vt:lpstr>Roboto Mono</vt:lpstr>
      <vt:lpstr>Calibri</vt:lpstr>
      <vt:lpstr>Amatic SC</vt:lpstr>
      <vt:lpstr>Motiv Office</vt:lpstr>
      <vt:lpstr>FLEXBOX </vt:lpstr>
      <vt:lpstr>Použití materiálů</vt:lpstr>
      <vt:lpstr>Co je Flexbox</vt:lpstr>
      <vt:lpstr>Flexbox</vt:lpstr>
      <vt:lpstr>Odbočka do historie</vt:lpstr>
      <vt:lpstr>Historie layoutu v CSS</vt:lpstr>
      <vt:lpstr>Historie layoutu v CSS – pokračování</vt:lpstr>
      <vt:lpstr>Flexbox</vt:lpstr>
      <vt:lpstr>Tři důležitá pravidla</vt:lpstr>
      <vt:lpstr>1. Rozlišujeme flex kontejner a flex položky</vt:lpstr>
      <vt:lpstr>Flexbox</vt:lpstr>
      <vt:lpstr>Flexbox v CSS</vt:lpstr>
      <vt:lpstr>2. Jednosměrný design </vt:lpstr>
      <vt:lpstr>Flexbox - rozmisťuje prvky v jednom směru</vt:lpstr>
      <vt:lpstr>3. Rozlišujeme hlavní  osu a vedlejší osu  </vt:lpstr>
      <vt:lpstr>Flexbox - rozmisťuje prvky v jednom směru</vt:lpstr>
      <vt:lpstr>Osy flexboxu</vt:lpstr>
      <vt:lpstr>Osy flexboxu</vt:lpstr>
      <vt:lpstr>Flexbox kontejner a položky</vt:lpstr>
      <vt:lpstr>Flexbox v CSS</vt:lpstr>
      <vt:lpstr>Velikost položek ve flexboxu</vt:lpstr>
      <vt:lpstr>Práce s flex položkami</vt:lpstr>
      <vt:lpstr>Velikost položek ve flexboxu</vt:lpstr>
      <vt:lpstr>flex-grow</vt:lpstr>
      <vt:lpstr>flex-grow</vt:lpstr>
      <vt:lpstr>flex-shrink</vt:lpstr>
      <vt:lpstr>flex-basis</vt:lpstr>
      <vt:lpstr>Prezentace aplikace PowerPoint</vt:lpstr>
      <vt:lpstr>Pořadí položek ve flexboxu</vt:lpstr>
      <vt:lpstr>Flexbox – pokračování (práce s kontejnerem)</vt:lpstr>
      <vt:lpstr>Směr flexboxu</vt:lpstr>
      <vt:lpstr>Zarovnání položek ve směru hlavní osy</vt:lpstr>
      <vt:lpstr>Zarovnání položek ve směru vedlejší osy</vt:lpstr>
      <vt:lpstr>Zalamování řádku ve flexboxu</vt:lpstr>
      <vt:lpstr>Zalamování řádku ve flexboxu</vt:lpstr>
      <vt:lpstr>Občas se hodí (ale používá se relativně zřídka)</vt:lpstr>
      <vt:lpstr>Zarovnání položek ve směru vedlejší osy</vt:lpstr>
      <vt:lpstr>Zarovnání jedné položky</vt:lpstr>
      <vt:lpstr>Zajímavé zdroje</vt:lpstr>
      <vt:lpstr>Video kurz</vt:lpstr>
      <vt:lpstr>Referenční příručka</vt:lpstr>
      <vt:lpstr>A na závěr něco pro radost</vt:lpstr>
      <vt:lpstr>Hra</vt:lpstr>
      <vt:lpstr>Hra</vt:lpstr>
      <vt:lpstr>Hra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FLEXBOX </dc:title>
  <cp:lastModifiedBy>Petr Sedláček</cp:lastModifiedBy>
  <cp:revision>12</cp:revision>
  <dcterms:modified xsi:type="dcterms:W3CDTF">2020-04-01T09:32:09Z</dcterms:modified>
</cp:coreProperties>
</file>